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sldIdLst>
    <p:sldId id="256" r:id="rId5"/>
    <p:sldId id="257" r:id="rId6"/>
    <p:sldId id="282" r:id="rId7"/>
    <p:sldId id="2147475915" r:id="rId8"/>
    <p:sldId id="262" r:id="rId9"/>
    <p:sldId id="2147475984" r:id="rId10"/>
    <p:sldId id="260" r:id="rId11"/>
    <p:sldId id="261" r:id="rId12"/>
    <p:sldId id="291" r:id="rId13"/>
    <p:sldId id="2147475916" r:id="rId14"/>
    <p:sldId id="294" r:id="rId15"/>
    <p:sldId id="2147475986" r:id="rId16"/>
    <p:sldId id="2147475987" r:id="rId17"/>
    <p:sldId id="2147475985" r:id="rId18"/>
    <p:sldId id="2147475938" r:id="rId19"/>
    <p:sldId id="2147475983" r:id="rId20"/>
    <p:sldId id="279" r:id="rId21"/>
    <p:sldId id="263" r:id="rId2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CD1"/>
    <a:srgbClr val="133156"/>
    <a:srgbClr val="133154"/>
    <a:srgbClr val="0081BC"/>
    <a:srgbClr val="ADDAF0"/>
    <a:srgbClr val="1828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3BD096-E152-DF17-4AEA-8C25E1EAB87C}" v="2" dt="2024-10-16T19:02:56.8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451289655964891E-2"/>
          <c:y val="0.18377849190780687"/>
          <c:w val="0.91208319486158129"/>
          <c:h val="0.68818325077974019"/>
        </c:manualLayout>
      </c:layout>
      <c:barChart>
        <c:barDir val="col"/>
        <c:grouping val="clustered"/>
        <c:varyColors val="0"/>
        <c:ser>
          <c:idx val="0"/>
          <c:order val="0"/>
          <c:tx>
            <c:strRef>
              <c:f>Sheet1!$B$1</c:f>
              <c:strCache>
                <c:ptCount val="1"/>
                <c:pt idx="0">
                  <c:v> Total Loans</c:v>
                </c:pt>
              </c:strCache>
            </c:strRef>
          </c:tx>
          <c:spPr>
            <a:solidFill>
              <a:srgbClr val="008CD1"/>
            </a:solidFill>
            <a:ln>
              <a:noFill/>
            </a:ln>
            <a:effectLst/>
          </c:spPr>
          <c:invertIfNegative val="0"/>
          <c:cat>
            <c:strRef>
              <c:f>Sheet1!$A$2:$A$5</c:f>
              <c:strCache>
                <c:ptCount val="4"/>
                <c:pt idx="0">
                  <c:v>2021</c:v>
                </c:pt>
                <c:pt idx="1">
                  <c:v>2022</c:v>
                </c:pt>
                <c:pt idx="2">
                  <c:v>2023</c:v>
                </c:pt>
                <c:pt idx="3">
                  <c:v>Q3 2024</c:v>
                </c:pt>
              </c:strCache>
            </c:strRef>
          </c:cat>
          <c:val>
            <c:numRef>
              <c:f>Sheet1!$B$2:$B$5</c:f>
              <c:numCache>
                <c:formatCode>General</c:formatCode>
                <c:ptCount val="4"/>
                <c:pt idx="0">
                  <c:v>1230</c:v>
                </c:pt>
                <c:pt idx="1">
                  <c:v>1253</c:v>
                </c:pt>
                <c:pt idx="2" formatCode="#,##0">
                  <c:v>1554</c:v>
                </c:pt>
                <c:pt idx="3" formatCode="#,##0">
                  <c:v>1727</c:v>
                </c:pt>
              </c:numCache>
            </c:numRef>
          </c:val>
          <c:extLst>
            <c:ext xmlns:c16="http://schemas.microsoft.com/office/drawing/2014/chart" uri="{C3380CC4-5D6E-409C-BE32-E72D297353CC}">
              <c16:uniqueId val="{00000000-35C6-7E42-814C-0527E4493DC2}"/>
            </c:ext>
          </c:extLst>
        </c:ser>
        <c:ser>
          <c:idx val="1"/>
          <c:order val="1"/>
          <c:tx>
            <c:strRef>
              <c:f>Sheet1!$C$1</c:f>
              <c:strCache>
                <c:ptCount val="1"/>
                <c:pt idx="0">
                  <c:v>Deposits</c:v>
                </c:pt>
              </c:strCache>
            </c:strRef>
          </c:tx>
          <c:spPr>
            <a:solidFill>
              <a:srgbClr val="002060"/>
            </a:solidFill>
            <a:ln>
              <a:noFill/>
            </a:ln>
            <a:effectLst/>
          </c:spPr>
          <c:invertIfNegative val="0"/>
          <c:cat>
            <c:strRef>
              <c:f>Sheet1!$A$2:$A$5</c:f>
              <c:strCache>
                <c:ptCount val="4"/>
                <c:pt idx="0">
                  <c:v>2021</c:v>
                </c:pt>
                <c:pt idx="1">
                  <c:v>2022</c:v>
                </c:pt>
                <c:pt idx="2">
                  <c:v>2023</c:v>
                </c:pt>
                <c:pt idx="3">
                  <c:v>Q3 2024</c:v>
                </c:pt>
              </c:strCache>
            </c:strRef>
          </c:cat>
          <c:val>
            <c:numRef>
              <c:f>Sheet1!$C$2:$C$5</c:f>
              <c:numCache>
                <c:formatCode>General</c:formatCode>
                <c:ptCount val="4"/>
                <c:pt idx="0">
                  <c:v>1722</c:v>
                </c:pt>
                <c:pt idx="1">
                  <c:v>1741</c:v>
                </c:pt>
                <c:pt idx="2" formatCode="#,##0">
                  <c:v>1978</c:v>
                </c:pt>
                <c:pt idx="3" formatCode="#,##0">
                  <c:v>2032</c:v>
                </c:pt>
              </c:numCache>
            </c:numRef>
          </c:val>
          <c:extLst>
            <c:ext xmlns:c16="http://schemas.microsoft.com/office/drawing/2014/chart" uri="{C3380CC4-5D6E-409C-BE32-E72D297353CC}">
              <c16:uniqueId val="{00000001-35C6-7E42-814C-0527E4493DC2}"/>
            </c:ext>
          </c:extLst>
        </c:ser>
        <c:ser>
          <c:idx val="2"/>
          <c:order val="2"/>
          <c:tx>
            <c:strRef>
              <c:f>Sheet1!$D$1</c:f>
              <c:strCache>
                <c:ptCount val="1"/>
                <c:pt idx="0">
                  <c:v>Total Assets</c:v>
                </c:pt>
              </c:strCache>
            </c:strRef>
          </c:tx>
          <c:spPr>
            <a:solidFill>
              <a:schemeClr val="accent4"/>
            </a:solidFill>
            <a:ln>
              <a:noFill/>
            </a:ln>
            <a:effectLst/>
          </c:spPr>
          <c:invertIfNegative val="0"/>
          <c:cat>
            <c:strRef>
              <c:f>Sheet1!$A$2:$A$5</c:f>
              <c:strCache>
                <c:ptCount val="4"/>
                <c:pt idx="0">
                  <c:v>2021</c:v>
                </c:pt>
                <c:pt idx="1">
                  <c:v>2022</c:v>
                </c:pt>
                <c:pt idx="2">
                  <c:v>2023</c:v>
                </c:pt>
                <c:pt idx="3">
                  <c:v>Q3 2024</c:v>
                </c:pt>
              </c:strCache>
            </c:strRef>
          </c:cat>
          <c:val>
            <c:numRef>
              <c:f>Sheet1!$D$2:$D$5</c:f>
              <c:numCache>
                <c:formatCode>General</c:formatCode>
                <c:ptCount val="4"/>
                <c:pt idx="0">
                  <c:v>2059</c:v>
                </c:pt>
                <c:pt idx="1">
                  <c:v>2061</c:v>
                </c:pt>
                <c:pt idx="2" formatCode="#,##0">
                  <c:v>2658</c:v>
                </c:pt>
                <c:pt idx="3" formatCode="#,##0">
                  <c:v>2771</c:v>
                </c:pt>
              </c:numCache>
            </c:numRef>
          </c:val>
          <c:extLst>
            <c:ext xmlns:c16="http://schemas.microsoft.com/office/drawing/2014/chart" uri="{C3380CC4-5D6E-409C-BE32-E72D297353CC}">
              <c16:uniqueId val="{00000002-35C6-7E42-814C-0527E4493DC2}"/>
            </c:ext>
          </c:extLst>
        </c:ser>
        <c:dLbls>
          <c:showLegendKey val="0"/>
          <c:showVal val="0"/>
          <c:showCatName val="0"/>
          <c:showSerName val="0"/>
          <c:showPercent val="0"/>
          <c:showBubbleSize val="0"/>
        </c:dLbls>
        <c:gapWidth val="25"/>
        <c:axId val="540286896"/>
        <c:axId val="540287456"/>
      </c:barChart>
      <c:catAx>
        <c:axId val="540286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rgbClr val="133156"/>
                </a:solidFill>
                <a:latin typeface="+mn-lt"/>
                <a:ea typeface="+mn-ea"/>
                <a:cs typeface="+mn-cs"/>
              </a:defRPr>
            </a:pPr>
            <a:endParaRPr lang="en-US"/>
          </a:p>
        </c:txPr>
        <c:crossAx val="540287456"/>
        <c:crosses val="autoZero"/>
        <c:auto val="1"/>
        <c:lblAlgn val="ctr"/>
        <c:lblOffset val="100"/>
        <c:noMultiLvlLbl val="0"/>
      </c:catAx>
      <c:valAx>
        <c:axId val="540287456"/>
        <c:scaling>
          <c:orientation val="minMax"/>
          <c:max val="2250"/>
        </c:scaling>
        <c:delete val="0"/>
        <c:axPos val="l"/>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133156"/>
                </a:solidFill>
                <a:latin typeface="+mn-lt"/>
                <a:ea typeface="+mn-ea"/>
                <a:cs typeface="+mn-cs"/>
              </a:defRPr>
            </a:pPr>
            <a:endParaRPr lang="en-US"/>
          </a:p>
        </c:txPr>
        <c:crossAx val="540286896"/>
        <c:crosses val="autoZero"/>
        <c:crossBetween val="between"/>
        <c:majorUnit val="250"/>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rgbClr val="133156"/>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rgbClr val="008CD1"/>
                </a:solidFill>
                <a:latin typeface="+mn-lt"/>
                <a:ea typeface="+mn-ea"/>
                <a:cs typeface="+mn-cs"/>
              </a:defRPr>
            </a:pPr>
            <a:r>
              <a:rPr lang="en-US" sz="1800" dirty="0">
                <a:solidFill>
                  <a:srgbClr val="133156"/>
                </a:solidFill>
              </a:rPr>
              <a:t>Tangible Common Equity</a:t>
            </a:r>
          </a:p>
        </c:rich>
      </c:tx>
      <c:layout>
        <c:manualLayout>
          <c:xMode val="edge"/>
          <c:yMode val="edge"/>
          <c:x val="0.14925847808945189"/>
          <c:y val="3.3916798925650103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rgbClr val="008CD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Column2</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2021</c:v>
                </c:pt>
                <c:pt idx="1">
                  <c:v>2022</c:v>
                </c:pt>
                <c:pt idx="2">
                  <c:v>2023</c:v>
                </c:pt>
                <c:pt idx="3">
                  <c:v>Q3 2024</c:v>
                </c:pt>
              </c:strCache>
            </c:strRef>
          </c:cat>
          <c:val>
            <c:numRef>
              <c:f>Sheet1!$B$2:$B$5</c:f>
              <c:numCache>
                <c:formatCode>General</c:formatCode>
                <c:ptCount val="4"/>
                <c:pt idx="0">
                  <c:v>143.077</c:v>
                </c:pt>
                <c:pt idx="1">
                  <c:v>148.65100000000001</c:v>
                </c:pt>
                <c:pt idx="2">
                  <c:v>164.68899999999999</c:v>
                </c:pt>
                <c:pt idx="3">
                  <c:v>175.09299999999999</c:v>
                </c:pt>
              </c:numCache>
            </c:numRef>
          </c:val>
          <c:extLst>
            <c:ext xmlns:c16="http://schemas.microsoft.com/office/drawing/2014/chart" uri="{C3380CC4-5D6E-409C-BE32-E72D297353CC}">
              <c16:uniqueId val="{00000000-3678-0841-B305-13839BB4C4E3}"/>
            </c:ext>
          </c:extLst>
        </c:ser>
        <c:dLbls>
          <c:dLblPos val="outEnd"/>
          <c:showLegendKey val="0"/>
          <c:showVal val="1"/>
          <c:showCatName val="0"/>
          <c:showSerName val="0"/>
          <c:showPercent val="0"/>
          <c:showBubbleSize val="0"/>
        </c:dLbls>
        <c:gapWidth val="25"/>
        <c:axId val="548219328"/>
        <c:axId val="548219888"/>
      </c:barChart>
      <c:catAx>
        <c:axId val="548219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rgbClr val="133156"/>
                </a:solidFill>
                <a:latin typeface="+mn-lt"/>
                <a:ea typeface="+mn-ea"/>
                <a:cs typeface="+mn-cs"/>
              </a:defRPr>
            </a:pPr>
            <a:endParaRPr lang="en-US"/>
          </a:p>
        </c:txPr>
        <c:crossAx val="548219888"/>
        <c:crosses val="autoZero"/>
        <c:auto val="1"/>
        <c:lblAlgn val="ctr"/>
        <c:lblOffset val="100"/>
        <c:noMultiLvlLbl val="0"/>
      </c:catAx>
      <c:valAx>
        <c:axId val="548219888"/>
        <c:scaling>
          <c:orientation val="minMax"/>
        </c:scaling>
        <c:delete val="1"/>
        <c:axPos val="l"/>
        <c:numFmt formatCode="#,##0" sourceLinked="0"/>
        <c:majorTickMark val="none"/>
        <c:minorTickMark val="none"/>
        <c:tickLblPos val="nextTo"/>
        <c:crossAx val="5482193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t>Book Value</a:t>
            </a:r>
          </a:p>
        </c:rich>
      </c:tx>
      <c:layout>
        <c:manualLayout>
          <c:xMode val="edge"/>
          <c:yMode val="edge"/>
          <c:x val="0.34314296205207628"/>
          <c:y val="3.7888704169025386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 Book Value </c:v>
                </c:pt>
              </c:strCache>
            </c:strRef>
          </c:tx>
          <c:spPr>
            <a:solidFill>
              <a:srgbClr val="292D9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2021</c:v>
                </c:pt>
                <c:pt idx="1">
                  <c:v>2022</c:v>
                </c:pt>
                <c:pt idx="2">
                  <c:v>2023</c:v>
                </c:pt>
                <c:pt idx="3">
                  <c:v>Q3 2024</c:v>
                </c:pt>
              </c:strCache>
            </c:strRef>
          </c:cat>
          <c:val>
            <c:numRef>
              <c:f>Sheet1!$B$2:$B$5</c:f>
              <c:numCache>
                <c:formatCode>_("$"* #,##0.00_);_("$"* \(#,##0.00\);_("$"* "-"??_);_(@_)</c:formatCode>
                <c:ptCount val="4"/>
                <c:pt idx="0">
                  <c:v>12.98</c:v>
                </c:pt>
                <c:pt idx="1">
                  <c:v>12.03</c:v>
                </c:pt>
                <c:pt idx="2">
                  <c:v>12.93</c:v>
                </c:pt>
                <c:pt idx="3">
                  <c:v>13.7</c:v>
                </c:pt>
              </c:numCache>
            </c:numRef>
          </c:val>
          <c:extLst>
            <c:ext xmlns:c16="http://schemas.microsoft.com/office/drawing/2014/chart" uri="{C3380CC4-5D6E-409C-BE32-E72D297353CC}">
              <c16:uniqueId val="{00000001-4329-F34A-81EA-E897B7B9CD58}"/>
            </c:ext>
          </c:extLst>
        </c:ser>
        <c:dLbls>
          <c:dLblPos val="outEnd"/>
          <c:showLegendKey val="0"/>
          <c:showVal val="1"/>
          <c:showCatName val="0"/>
          <c:showSerName val="0"/>
          <c:showPercent val="0"/>
          <c:showBubbleSize val="0"/>
        </c:dLbls>
        <c:gapWidth val="25"/>
        <c:axId val="548222128"/>
        <c:axId val="548222688"/>
      </c:barChart>
      <c:catAx>
        <c:axId val="54822212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rgbClr val="133156"/>
                </a:solidFill>
                <a:latin typeface="+mn-lt"/>
                <a:ea typeface="+mn-ea"/>
                <a:cs typeface="+mn-cs"/>
              </a:defRPr>
            </a:pPr>
            <a:endParaRPr lang="en-US"/>
          </a:p>
        </c:txPr>
        <c:crossAx val="548222688"/>
        <c:crosses val="autoZero"/>
        <c:auto val="1"/>
        <c:lblAlgn val="ctr"/>
        <c:lblOffset val="100"/>
        <c:noMultiLvlLbl val="0"/>
      </c:catAx>
      <c:valAx>
        <c:axId val="548222688"/>
        <c:scaling>
          <c:orientation val="minMax"/>
        </c:scaling>
        <c:delete val="0"/>
        <c:axPos val="l"/>
        <c:numFmt formatCode="_(&quot;$&quot;* #,##0_);_(&quot;$&quot;* \(#,##0\);_(&quot;$&quot;* &quot;-&quot;_);_(@_)" sourceLinked="0"/>
        <c:majorTickMark val="out"/>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rgbClr val="133156"/>
                </a:solidFill>
                <a:latin typeface="+mn-lt"/>
                <a:ea typeface="+mn-ea"/>
                <a:cs typeface="+mn-cs"/>
              </a:defRPr>
            </a:pPr>
            <a:endParaRPr lang="en-US"/>
          </a:p>
        </c:txPr>
        <c:crossAx val="5482221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64" tIns="46582" rIns="93164" bIns="46582" rtlCol="0"/>
          <a:lstStyle>
            <a:lvl1pPr algn="r">
              <a:defRPr sz="1200"/>
            </a:lvl1pPr>
          </a:lstStyle>
          <a:p>
            <a:fld id="{F76D6415-7E71-EB46-B4EA-C4D0F7D53057}" type="datetimeFigureOut">
              <a:rPr lang="en-US" smtClean="0"/>
              <a:t>10/17/2024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4" tIns="46582" rIns="93164" bIns="46582"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4" tIns="46582" rIns="93164" bIns="4658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64" tIns="46582" rIns="93164" bIns="46582"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64" tIns="46582" rIns="93164" bIns="46582" rtlCol="0" anchor="b"/>
          <a:lstStyle>
            <a:lvl1pPr algn="r">
              <a:defRPr sz="1200"/>
            </a:lvl1pPr>
          </a:lstStyle>
          <a:p>
            <a:fld id="{1D5C6200-CB2F-C845-B5E2-29609C97113B}" type="slidenum">
              <a:rPr lang="en-US" smtClean="0"/>
              <a:t>‹#›</a:t>
            </a:fld>
            <a:endParaRPr lang="en-US"/>
          </a:p>
        </p:txBody>
      </p:sp>
    </p:spTree>
    <p:extLst>
      <p:ext uri="{BB962C8B-B14F-4D97-AF65-F5344CB8AC3E}">
        <p14:creationId xmlns:p14="http://schemas.microsoft.com/office/powerpoint/2010/main" val="982742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5C6200-CB2F-C845-B5E2-29609C97113B}" type="slidenum">
              <a:rPr lang="en-US" smtClean="0"/>
              <a:t>12</a:t>
            </a:fld>
            <a:endParaRPr lang="en-US"/>
          </a:p>
        </p:txBody>
      </p:sp>
    </p:spTree>
    <p:extLst>
      <p:ext uri="{BB962C8B-B14F-4D97-AF65-F5344CB8AC3E}">
        <p14:creationId xmlns:p14="http://schemas.microsoft.com/office/powerpoint/2010/main" val="3269521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788E6-9826-5AF0-EA9A-18A430350A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DFA4A2-678F-9117-CB87-7997531C2F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24BC24-3CDF-D9DA-1DEE-3B90E6901AF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941CFD-802A-C23E-B81A-46AFEEA86CF2}"/>
              </a:ext>
            </a:extLst>
          </p:cNvPr>
          <p:cNvSpPr>
            <a:spLocks noGrp="1"/>
          </p:cNvSpPr>
          <p:nvPr>
            <p:ph type="sldNum" sz="quarter" idx="5"/>
          </p:nvPr>
        </p:nvSpPr>
        <p:spPr/>
        <p:txBody>
          <a:bodyPr/>
          <a:lstStyle/>
          <a:p>
            <a:fld id="{1D5C6200-CB2F-C845-B5E2-29609C97113B}" type="slidenum">
              <a:rPr lang="en-US" smtClean="0"/>
              <a:t>14</a:t>
            </a:fld>
            <a:endParaRPr lang="en-US"/>
          </a:p>
        </p:txBody>
      </p:sp>
    </p:spTree>
    <p:extLst>
      <p:ext uri="{BB962C8B-B14F-4D97-AF65-F5344CB8AC3E}">
        <p14:creationId xmlns:p14="http://schemas.microsoft.com/office/powerpoint/2010/main" val="1926797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5C6200-CB2F-C845-B5E2-29609C97113B}" type="slidenum">
              <a:rPr lang="en-US" smtClean="0"/>
              <a:t>15</a:t>
            </a:fld>
            <a:endParaRPr lang="en-US"/>
          </a:p>
        </p:txBody>
      </p:sp>
    </p:spTree>
    <p:extLst>
      <p:ext uri="{BB962C8B-B14F-4D97-AF65-F5344CB8AC3E}">
        <p14:creationId xmlns:p14="http://schemas.microsoft.com/office/powerpoint/2010/main" val="4039081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5A9542-6EA9-4295-89A7-D1CC1D84FD7E}" type="slidenum">
              <a:rPr lang="en-US" smtClean="0"/>
              <a:t>16</a:t>
            </a:fld>
            <a:endParaRPr lang="en-US" dirty="0"/>
          </a:p>
        </p:txBody>
      </p:sp>
    </p:spTree>
    <p:extLst>
      <p:ext uri="{BB962C8B-B14F-4D97-AF65-F5344CB8AC3E}">
        <p14:creationId xmlns:p14="http://schemas.microsoft.com/office/powerpoint/2010/main" val="792588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289D0-2256-B44F-8C2B-37C2BE856A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473BB2-C6B7-CD47-BB0D-FB73A6D29F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20692A-1EE6-054E-8CAB-CFCD2D128222}"/>
              </a:ext>
            </a:extLst>
          </p:cNvPr>
          <p:cNvSpPr>
            <a:spLocks noGrp="1"/>
          </p:cNvSpPr>
          <p:nvPr>
            <p:ph type="dt" sz="half" idx="10"/>
          </p:nvPr>
        </p:nvSpPr>
        <p:spPr/>
        <p:txBody>
          <a:bodyPr/>
          <a:lstStyle/>
          <a:p>
            <a:fld id="{1A55932C-FD81-5E4C-A249-9CED92205E2D}" type="datetimeFigureOut">
              <a:rPr lang="en-US" smtClean="0"/>
              <a:t>10/17/2024</a:t>
            </a:fld>
            <a:endParaRPr lang="en-US"/>
          </a:p>
        </p:txBody>
      </p:sp>
      <p:sp>
        <p:nvSpPr>
          <p:cNvPr id="5" name="Footer Placeholder 4">
            <a:extLst>
              <a:ext uri="{FF2B5EF4-FFF2-40B4-BE49-F238E27FC236}">
                <a16:creationId xmlns:a16="http://schemas.microsoft.com/office/drawing/2014/main" id="{82E6073B-C2F6-444F-8BB9-B935C7DC4F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372D53-EFAF-1A4F-9EFE-8AF27569C8FD}"/>
              </a:ext>
            </a:extLst>
          </p:cNvPr>
          <p:cNvSpPr>
            <a:spLocks noGrp="1"/>
          </p:cNvSpPr>
          <p:nvPr>
            <p:ph type="sldNum" sz="quarter" idx="12"/>
          </p:nvPr>
        </p:nvSpPr>
        <p:spPr/>
        <p:txBody>
          <a:bodyPr/>
          <a:lstStyle/>
          <a:p>
            <a:fld id="{C0E139F7-ACA0-2E49-92F5-9A78751089AC}" type="slidenum">
              <a:rPr lang="en-US" smtClean="0"/>
              <a:t>‹#›</a:t>
            </a:fld>
            <a:endParaRPr lang="en-US"/>
          </a:p>
        </p:txBody>
      </p:sp>
    </p:spTree>
    <p:extLst>
      <p:ext uri="{BB962C8B-B14F-4D97-AF65-F5344CB8AC3E}">
        <p14:creationId xmlns:p14="http://schemas.microsoft.com/office/powerpoint/2010/main" val="413348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32D8D-23A0-A54E-AD4C-B6A7BA14CC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62F8A2B-0657-0A4A-84D8-48C3472C6A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0BF800-1500-C241-9C57-53EFBDCE37DD}"/>
              </a:ext>
            </a:extLst>
          </p:cNvPr>
          <p:cNvSpPr>
            <a:spLocks noGrp="1"/>
          </p:cNvSpPr>
          <p:nvPr>
            <p:ph type="dt" sz="half" idx="10"/>
          </p:nvPr>
        </p:nvSpPr>
        <p:spPr/>
        <p:txBody>
          <a:bodyPr/>
          <a:lstStyle/>
          <a:p>
            <a:fld id="{1A55932C-FD81-5E4C-A249-9CED92205E2D}" type="datetimeFigureOut">
              <a:rPr lang="en-US" smtClean="0"/>
              <a:t>10/17/2024</a:t>
            </a:fld>
            <a:endParaRPr lang="en-US"/>
          </a:p>
        </p:txBody>
      </p:sp>
      <p:sp>
        <p:nvSpPr>
          <p:cNvPr id="5" name="Footer Placeholder 4">
            <a:extLst>
              <a:ext uri="{FF2B5EF4-FFF2-40B4-BE49-F238E27FC236}">
                <a16:creationId xmlns:a16="http://schemas.microsoft.com/office/drawing/2014/main" id="{CC7EF5FC-3C68-AD45-BAB2-41E9BF856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B50B5A-1EFC-8440-ADED-7D6D14ABD1C4}"/>
              </a:ext>
            </a:extLst>
          </p:cNvPr>
          <p:cNvSpPr>
            <a:spLocks noGrp="1"/>
          </p:cNvSpPr>
          <p:nvPr>
            <p:ph type="sldNum" sz="quarter" idx="12"/>
          </p:nvPr>
        </p:nvSpPr>
        <p:spPr/>
        <p:txBody>
          <a:bodyPr/>
          <a:lstStyle/>
          <a:p>
            <a:fld id="{C0E139F7-ACA0-2E49-92F5-9A78751089AC}" type="slidenum">
              <a:rPr lang="en-US" smtClean="0"/>
              <a:t>‹#›</a:t>
            </a:fld>
            <a:endParaRPr lang="en-US"/>
          </a:p>
        </p:txBody>
      </p:sp>
    </p:spTree>
    <p:extLst>
      <p:ext uri="{BB962C8B-B14F-4D97-AF65-F5344CB8AC3E}">
        <p14:creationId xmlns:p14="http://schemas.microsoft.com/office/powerpoint/2010/main" val="426977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B3693A-F962-3842-A886-29137A56F3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AEC44C-64E4-0B4D-83A2-056A0F952E7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3C2095-2F96-D040-B7D3-3B58A5676B58}"/>
              </a:ext>
            </a:extLst>
          </p:cNvPr>
          <p:cNvSpPr>
            <a:spLocks noGrp="1"/>
          </p:cNvSpPr>
          <p:nvPr>
            <p:ph type="dt" sz="half" idx="10"/>
          </p:nvPr>
        </p:nvSpPr>
        <p:spPr/>
        <p:txBody>
          <a:bodyPr/>
          <a:lstStyle/>
          <a:p>
            <a:fld id="{1A55932C-FD81-5E4C-A249-9CED92205E2D}" type="datetimeFigureOut">
              <a:rPr lang="en-US" smtClean="0"/>
              <a:t>10/17/2024</a:t>
            </a:fld>
            <a:endParaRPr lang="en-US"/>
          </a:p>
        </p:txBody>
      </p:sp>
      <p:sp>
        <p:nvSpPr>
          <p:cNvPr id="5" name="Footer Placeholder 4">
            <a:extLst>
              <a:ext uri="{FF2B5EF4-FFF2-40B4-BE49-F238E27FC236}">
                <a16:creationId xmlns:a16="http://schemas.microsoft.com/office/drawing/2014/main" id="{F2774F18-A2A1-244D-9568-6B4BF4848A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A6BD3F-AAE2-BD46-9F08-3BF7BDF41326}"/>
              </a:ext>
            </a:extLst>
          </p:cNvPr>
          <p:cNvSpPr>
            <a:spLocks noGrp="1"/>
          </p:cNvSpPr>
          <p:nvPr>
            <p:ph type="sldNum" sz="quarter" idx="12"/>
          </p:nvPr>
        </p:nvSpPr>
        <p:spPr/>
        <p:txBody>
          <a:bodyPr/>
          <a:lstStyle/>
          <a:p>
            <a:fld id="{C0E139F7-ACA0-2E49-92F5-9A78751089AC}" type="slidenum">
              <a:rPr lang="en-US" smtClean="0"/>
              <a:t>‹#›</a:t>
            </a:fld>
            <a:endParaRPr lang="en-US"/>
          </a:p>
        </p:txBody>
      </p:sp>
    </p:spTree>
    <p:extLst>
      <p:ext uri="{BB962C8B-B14F-4D97-AF65-F5344CB8AC3E}">
        <p14:creationId xmlns:p14="http://schemas.microsoft.com/office/powerpoint/2010/main" val="1295274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C57DC-5752-AF4D-880B-2FBAEC741E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00A0B9-A70E-BE45-848D-5C9AB01AC8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839B54-1FE7-BC46-8487-EF425F962B70}"/>
              </a:ext>
            </a:extLst>
          </p:cNvPr>
          <p:cNvSpPr>
            <a:spLocks noGrp="1"/>
          </p:cNvSpPr>
          <p:nvPr>
            <p:ph type="dt" sz="half" idx="10"/>
          </p:nvPr>
        </p:nvSpPr>
        <p:spPr/>
        <p:txBody>
          <a:bodyPr/>
          <a:lstStyle/>
          <a:p>
            <a:fld id="{1A55932C-FD81-5E4C-A249-9CED92205E2D}" type="datetimeFigureOut">
              <a:rPr lang="en-US" smtClean="0"/>
              <a:t>10/17/2024</a:t>
            </a:fld>
            <a:endParaRPr lang="en-US"/>
          </a:p>
        </p:txBody>
      </p:sp>
      <p:sp>
        <p:nvSpPr>
          <p:cNvPr id="5" name="Footer Placeholder 4">
            <a:extLst>
              <a:ext uri="{FF2B5EF4-FFF2-40B4-BE49-F238E27FC236}">
                <a16:creationId xmlns:a16="http://schemas.microsoft.com/office/drawing/2014/main" id="{DBF4E36C-4316-ED4E-A7A4-604F1FE805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2DFB35-4C9E-734E-9F2C-B5CCB912A285}"/>
              </a:ext>
            </a:extLst>
          </p:cNvPr>
          <p:cNvSpPr>
            <a:spLocks noGrp="1"/>
          </p:cNvSpPr>
          <p:nvPr>
            <p:ph type="sldNum" sz="quarter" idx="12"/>
          </p:nvPr>
        </p:nvSpPr>
        <p:spPr/>
        <p:txBody>
          <a:bodyPr/>
          <a:lstStyle/>
          <a:p>
            <a:fld id="{C0E139F7-ACA0-2E49-92F5-9A78751089AC}" type="slidenum">
              <a:rPr lang="en-US" smtClean="0"/>
              <a:t>‹#›</a:t>
            </a:fld>
            <a:endParaRPr lang="en-US"/>
          </a:p>
        </p:txBody>
      </p:sp>
    </p:spTree>
    <p:extLst>
      <p:ext uri="{BB962C8B-B14F-4D97-AF65-F5344CB8AC3E}">
        <p14:creationId xmlns:p14="http://schemas.microsoft.com/office/powerpoint/2010/main" val="1962686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6FA3B-675C-1447-89CA-876FC3262C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3CA98E-1699-C84F-BF5A-E11594A8EB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FAD1F2-226D-924F-9626-DB2D10A16EA1}"/>
              </a:ext>
            </a:extLst>
          </p:cNvPr>
          <p:cNvSpPr>
            <a:spLocks noGrp="1"/>
          </p:cNvSpPr>
          <p:nvPr>
            <p:ph type="dt" sz="half" idx="10"/>
          </p:nvPr>
        </p:nvSpPr>
        <p:spPr/>
        <p:txBody>
          <a:bodyPr/>
          <a:lstStyle/>
          <a:p>
            <a:fld id="{1A55932C-FD81-5E4C-A249-9CED92205E2D}" type="datetimeFigureOut">
              <a:rPr lang="en-US" smtClean="0"/>
              <a:t>10/17/2024</a:t>
            </a:fld>
            <a:endParaRPr lang="en-US"/>
          </a:p>
        </p:txBody>
      </p:sp>
      <p:sp>
        <p:nvSpPr>
          <p:cNvPr id="5" name="Footer Placeholder 4">
            <a:extLst>
              <a:ext uri="{FF2B5EF4-FFF2-40B4-BE49-F238E27FC236}">
                <a16:creationId xmlns:a16="http://schemas.microsoft.com/office/drawing/2014/main" id="{031CD4BD-A7E6-DF4C-A7AA-3B6F50D459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F3FB90-1282-4A42-8E5F-A5E281B3BE29}"/>
              </a:ext>
            </a:extLst>
          </p:cNvPr>
          <p:cNvSpPr>
            <a:spLocks noGrp="1"/>
          </p:cNvSpPr>
          <p:nvPr>
            <p:ph type="sldNum" sz="quarter" idx="12"/>
          </p:nvPr>
        </p:nvSpPr>
        <p:spPr/>
        <p:txBody>
          <a:bodyPr/>
          <a:lstStyle/>
          <a:p>
            <a:fld id="{C0E139F7-ACA0-2E49-92F5-9A78751089AC}" type="slidenum">
              <a:rPr lang="en-US" smtClean="0"/>
              <a:t>‹#›</a:t>
            </a:fld>
            <a:endParaRPr lang="en-US"/>
          </a:p>
        </p:txBody>
      </p:sp>
    </p:spTree>
    <p:extLst>
      <p:ext uri="{BB962C8B-B14F-4D97-AF65-F5344CB8AC3E}">
        <p14:creationId xmlns:p14="http://schemas.microsoft.com/office/powerpoint/2010/main" val="3357900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55D6E-9F59-3A49-8717-7C50A697E7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D5021F-9927-DA4D-9471-EC14787EA7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16CF15-0711-314C-9E60-D766B22592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F8E322-4E54-094F-B65A-96E01FF64FCE}"/>
              </a:ext>
            </a:extLst>
          </p:cNvPr>
          <p:cNvSpPr>
            <a:spLocks noGrp="1"/>
          </p:cNvSpPr>
          <p:nvPr>
            <p:ph type="dt" sz="half" idx="10"/>
          </p:nvPr>
        </p:nvSpPr>
        <p:spPr/>
        <p:txBody>
          <a:bodyPr/>
          <a:lstStyle/>
          <a:p>
            <a:fld id="{1A55932C-FD81-5E4C-A249-9CED92205E2D}" type="datetimeFigureOut">
              <a:rPr lang="en-US" smtClean="0"/>
              <a:t>10/17/2024</a:t>
            </a:fld>
            <a:endParaRPr lang="en-US"/>
          </a:p>
        </p:txBody>
      </p:sp>
      <p:sp>
        <p:nvSpPr>
          <p:cNvPr id="6" name="Footer Placeholder 5">
            <a:extLst>
              <a:ext uri="{FF2B5EF4-FFF2-40B4-BE49-F238E27FC236}">
                <a16:creationId xmlns:a16="http://schemas.microsoft.com/office/drawing/2014/main" id="{9248D326-0CB3-CF4E-AA16-D17AB5B088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9BEFC5-BDA9-EB4A-AE67-63B3EC9B3C81}"/>
              </a:ext>
            </a:extLst>
          </p:cNvPr>
          <p:cNvSpPr>
            <a:spLocks noGrp="1"/>
          </p:cNvSpPr>
          <p:nvPr>
            <p:ph type="sldNum" sz="quarter" idx="12"/>
          </p:nvPr>
        </p:nvSpPr>
        <p:spPr/>
        <p:txBody>
          <a:bodyPr/>
          <a:lstStyle/>
          <a:p>
            <a:fld id="{C0E139F7-ACA0-2E49-92F5-9A78751089AC}" type="slidenum">
              <a:rPr lang="en-US" smtClean="0"/>
              <a:t>‹#›</a:t>
            </a:fld>
            <a:endParaRPr lang="en-US"/>
          </a:p>
        </p:txBody>
      </p:sp>
    </p:spTree>
    <p:extLst>
      <p:ext uri="{BB962C8B-B14F-4D97-AF65-F5344CB8AC3E}">
        <p14:creationId xmlns:p14="http://schemas.microsoft.com/office/powerpoint/2010/main" val="1647431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983ED-9BF6-FE49-A928-C81309EA11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173B48-409A-0943-A710-1B14109BA1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26F6AB-7A69-454F-8B5F-D20B6C7CDD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E7823F6-FA32-5441-8BE9-40DDEF4573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FB1347-ADAD-1844-82CB-4DAA1A1472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EAB2B7-8AE6-114A-912F-2A420F4AD0D3}"/>
              </a:ext>
            </a:extLst>
          </p:cNvPr>
          <p:cNvSpPr>
            <a:spLocks noGrp="1"/>
          </p:cNvSpPr>
          <p:nvPr>
            <p:ph type="dt" sz="half" idx="10"/>
          </p:nvPr>
        </p:nvSpPr>
        <p:spPr/>
        <p:txBody>
          <a:bodyPr/>
          <a:lstStyle/>
          <a:p>
            <a:fld id="{1A55932C-FD81-5E4C-A249-9CED92205E2D}" type="datetimeFigureOut">
              <a:rPr lang="en-US" smtClean="0"/>
              <a:t>10/17/2024</a:t>
            </a:fld>
            <a:endParaRPr lang="en-US"/>
          </a:p>
        </p:txBody>
      </p:sp>
      <p:sp>
        <p:nvSpPr>
          <p:cNvPr id="8" name="Footer Placeholder 7">
            <a:extLst>
              <a:ext uri="{FF2B5EF4-FFF2-40B4-BE49-F238E27FC236}">
                <a16:creationId xmlns:a16="http://schemas.microsoft.com/office/drawing/2014/main" id="{F3C288AA-5DA2-404F-8F88-C1ED5B7CA1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3480A5-1CA3-B643-8D9A-0C9DA24D0071}"/>
              </a:ext>
            </a:extLst>
          </p:cNvPr>
          <p:cNvSpPr>
            <a:spLocks noGrp="1"/>
          </p:cNvSpPr>
          <p:nvPr>
            <p:ph type="sldNum" sz="quarter" idx="12"/>
          </p:nvPr>
        </p:nvSpPr>
        <p:spPr/>
        <p:txBody>
          <a:bodyPr/>
          <a:lstStyle/>
          <a:p>
            <a:fld id="{C0E139F7-ACA0-2E49-92F5-9A78751089AC}" type="slidenum">
              <a:rPr lang="en-US" smtClean="0"/>
              <a:t>‹#›</a:t>
            </a:fld>
            <a:endParaRPr lang="en-US"/>
          </a:p>
        </p:txBody>
      </p:sp>
    </p:spTree>
    <p:extLst>
      <p:ext uri="{BB962C8B-B14F-4D97-AF65-F5344CB8AC3E}">
        <p14:creationId xmlns:p14="http://schemas.microsoft.com/office/powerpoint/2010/main" val="792467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01334-C983-2749-B900-38E6C1FFCC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C7CB4C-4E64-7347-8D8A-253077B498AB}"/>
              </a:ext>
            </a:extLst>
          </p:cNvPr>
          <p:cNvSpPr>
            <a:spLocks noGrp="1"/>
          </p:cNvSpPr>
          <p:nvPr>
            <p:ph type="dt" sz="half" idx="10"/>
          </p:nvPr>
        </p:nvSpPr>
        <p:spPr/>
        <p:txBody>
          <a:bodyPr/>
          <a:lstStyle/>
          <a:p>
            <a:fld id="{1A55932C-FD81-5E4C-A249-9CED92205E2D}" type="datetimeFigureOut">
              <a:rPr lang="en-US" smtClean="0"/>
              <a:t>10/17/2024</a:t>
            </a:fld>
            <a:endParaRPr lang="en-US"/>
          </a:p>
        </p:txBody>
      </p:sp>
      <p:sp>
        <p:nvSpPr>
          <p:cNvPr id="4" name="Footer Placeholder 3">
            <a:extLst>
              <a:ext uri="{FF2B5EF4-FFF2-40B4-BE49-F238E27FC236}">
                <a16:creationId xmlns:a16="http://schemas.microsoft.com/office/drawing/2014/main" id="{C1E18847-B6A4-DE49-8FE2-602B923C30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7021AE2-03AA-904F-A72B-36FDC04B6819}"/>
              </a:ext>
            </a:extLst>
          </p:cNvPr>
          <p:cNvSpPr>
            <a:spLocks noGrp="1"/>
          </p:cNvSpPr>
          <p:nvPr>
            <p:ph type="sldNum" sz="quarter" idx="12"/>
          </p:nvPr>
        </p:nvSpPr>
        <p:spPr/>
        <p:txBody>
          <a:bodyPr/>
          <a:lstStyle/>
          <a:p>
            <a:fld id="{C0E139F7-ACA0-2E49-92F5-9A78751089AC}" type="slidenum">
              <a:rPr lang="en-US" smtClean="0"/>
              <a:t>‹#›</a:t>
            </a:fld>
            <a:endParaRPr lang="en-US"/>
          </a:p>
        </p:txBody>
      </p:sp>
    </p:spTree>
    <p:extLst>
      <p:ext uri="{BB962C8B-B14F-4D97-AF65-F5344CB8AC3E}">
        <p14:creationId xmlns:p14="http://schemas.microsoft.com/office/powerpoint/2010/main" val="3911038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B144E6-73D0-674E-A40A-5DD015F89EB4}"/>
              </a:ext>
            </a:extLst>
          </p:cNvPr>
          <p:cNvSpPr>
            <a:spLocks noGrp="1"/>
          </p:cNvSpPr>
          <p:nvPr>
            <p:ph type="dt" sz="half" idx="10"/>
          </p:nvPr>
        </p:nvSpPr>
        <p:spPr/>
        <p:txBody>
          <a:bodyPr/>
          <a:lstStyle/>
          <a:p>
            <a:fld id="{1A55932C-FD81-5E4C-A249-9CED92205E2D}" type="datetimeFigureOut">
              <a:rPr lang="en-US" smtClean="0"/>
              <a:t>10/17/2024</a:t>
            </a:fld>
            <a:endParaRPr lang="en-US"/>
          </a:p>
        </p:txBody>
      </p:sp>
      <p:sp>
        <p:nvSpPr>
          <p:cNvPr id="3" name="Footer Placeholder 2">
            <a:extLst>
              <a:ext uri="{FF2B5EF4-FFF2-40B4-BE49-F238E27FC236}">
                <a16:creationId xmlns:a16="http://schemas.microsoft.com/office/drawing/2014/main" id="{F9F81C21-2B95-A541-9243-B554EAD1CD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DCA653-336B-6A47-8910-7C6377C85BCE}"/>
              </a:ext>
            </a:extLst>
          </p:cNvPr>
          <p:cNvSpPr>
            <a:spLocks noGrp="1"/>
          </p:cNvSpPr>
          <p:nvPr>
            <p:ph type="sldNum" sz="quarter" idx="12"/>
          </p:nvPr>
        </p:nvSpPr>
        <p:spPr/>
        <p:txBody>
          <a:bodyPr/>
          <a:lstStyle/>
          <a:p>
            <a:fld id="{C0E139F7-ACA0-2E49-92F5-9A78751089AC}" type="slidenum">
              <a:rPr lang="en-US" smtClean="0"/>
              <a:t>‹#›</a:t>
            </a:fld>
            <a:endParaRPr lang="en-US"/>
          </a:p>
        </p:txBody>
      </p:sp>
    </p:spTree>
    <p:extLst>
      <p:ext uri="{BB962C8B-B14F-4D97-AF65-F5344CB8AC3E}">
        <p14:creationId xmlns:p14="http://schemas.microsoft.com/office/powerpoint/2010/main" val="1654739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38D7C-8DE6-C345-977B-5ABEE04044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978AE0-A54D-5F49-BFBE-1AEDD9C203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3B8DB6-4886-AB42-95D4-CBC8828D53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C14EB9-D4E0-874B-B48A-3A59AB5F9ABA}"/>
              </a:ext>
            </a:extLst>
          </p:cNvPr>
          <p:cNvSpPr>
            <a:spLocks noGrp="1"/>
          </p:cNvSpPr>
          <p:nvPr>
            <p:ph type="dt" sz="half" idx="10"/>
          </p:nvPr>
        </p:nvSpPr>
        <p:spPr/>
        <p:txBody>
          <a:bodyPr/>
          <a:lstStyle/>
          <a:p>
            <a:fld id="{1A55932C-FD81-5E4C-A249-9CED92205E2D}" type="datetimeFigureOut">
              <a:rPr lang="en-US" smtClean="0"/>
              <a:t>10/17/2024</a:t>
            </a:fld>
            <a:endParaRPr lang="en-US"/>
          </a:p>
        </p:txBody>
      </p:sp>
      <p:sp>
        <p:nvSpPr>
          <p:cNvPr id="6" name="Footer Placeholder 5">
            <a:extLst>
              <a:ext uri="{FF2B5EF4-FFF2-40B4-BE49-F238E27FC236}">
                <a16:creationId xmlns:a16="http://schemas.microsoft.com/office/drawing/2014/main" id="{BAC3E174-24F1-1C41-8CC4-3ACACC2B80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ED576C-8433-ED43-A85A-3F84CA3C04C6}"/>
              </a:ext>
            </a:extLst>
          </p:cNvPr>
          <p:cNvSpPr>
            <a:spLocks noGrp="1"/>
          </p:cNvSpPr>
          <p:nvPr>
            <p:ph type="sldNum" sz="quarter" idx="12"/>
          </p:nvPr>
        </p:nvSpPr>
        <p:spPr/>
        <p:txBody>
          <a:bodyPr/>
          <a:lstStyle/>
          <a:p>
            <a:fld id="{C0E139F7-ACA0-2E49-92F5-9A78751089AC}" type="slidenum">
              <a:rPr lang="en-US" smtClean="0"/>
              <a:t>‹#›</a:t>
            </a:fld>
            <a:endParaRPr lang="en-US"/>
          </a:p>
        </p:txBody>
      </p:sp>
    </p:spTree>
    <p:extLst>
      <p:ext uri="{BB962C8B-B14F-4D97-AF65-F5344CB8AC3E}">
        <p14:creationId xmlns:p14="http://schemas.microsoft.com/office/powerpoint/2010/main" val="3527485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3ECF4-3373-BB41-85CA-47900BEF20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5DE06E-8FE8-9948-95DA-E2ED5DE0AA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41ACB0-2B9C-D547-9336-8CA3C5B467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53DD92-0231-BA49-BDF2-DA5B409F5906}"/>
              </a:ext>
            </a:extLst>
          </p:cNvPr>
          <p:cNvSpPr>
            <a:spLocks noGrp="1"/>
          </p:cNvSpPr>
          <p:nvPr>
            <p:ph type="dt" sz="half" idx="10"/>
          </p:nvPr>
        </p:nvSpPr>
        <p:spPr/>
        <p:txBody>
          <a:bodyPr/>
          <a:lstStyle/>
          <a:p>
            <a:fld id="{1A55932C-FD81-5E4C-A249-9CED92205E2D}" type="datetimeFigureOut">
              <a:rPr lang="en-US" smtClean="0"/>
              <a:t>10/17/2024</a:t>
            </a:fld>
            <a:endParaRPr lang="en-US"/>
          </a:p>
        </p:txBody>
      </p:sp>
      <p:sp>
        <p:nvSpPr>
          <p:cNvPr id="6" name="Footer Placeholder 5">
            <a:extLst>
              <a:ext uri="{FF2B5EF4-FFF2-40B4-BE49-F238E27FC236}">
                <a16:creationId xmlns:a16="http://schemas.microsoft.com/office/drawing/2014/main" id="{8DD8C357-E525-4A41-BA2A-4CC87CC03B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982F8D-ADBF-9C4E-B3C8-6B0B8B9C5243}"/>
              </a:ext>
            </a:extLst>
          </p:cNvPr>
          <p:cNvSpPr>
            <a:spLocks noGrp="1"/>
          </p:cNvSpPr>
          <p:nvPr>
            <p:ph type="sldNum" sz="quarter" idx="12"/>
          </p:nvPr>
        </p:nvSpPr>
        <p:spPr/>
        <p:txBody>
          <a:bodyPr/>
          <a:lstStyle/>
          <a:p>
            <a:fld id="{C0E139F7-ACA0-2E49-92F5-9A78751089AC}" type="slidenum">
              <a:rPr lang="en-US" smtClean="0"/>
              <a:t>‹#›</a:t>
            </a:fld>
            <a:endParaRPr lang="en-US"/>
          </a:p>
        </p:txBody>
      </p:sp>
    </p:spTree>
    <p:extLst>
      <p:ext uri="{BB962C8B-B14F-4D97-AF65-F5344CB8AC3E}">
        <p14:creationId xmlns:p14="http://schemas.microsoft.com/office/powerpoint/2010/main" val="2558481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923359-4D36-6C45-B85F-224AAEB878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C25A6C-5425-1B43-B7F7-4D9639CC53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AC31FC-4C67-F146-B6B9-5F2B892669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55932C-FD81-5E4C-A249-9CED92205E2D}" type="datetimeFigureOut">
              <a:rPr lang="en-US" smtClean="0"/>
              <a:t>10/17/2024</a:t>
            </a:fld>
            <a:endParaRPr lang="en-US"/>
          </a:p>
        </p:txBody>
      </p:sp>
      <p:sp>
        <p:nvSpPr>
          <p:cNvPr id="5" name="Footer Placeholder 4">
            <a:extLst>
              <a:ext uri="{FF2B5EF4-FFF2-40B4-BE49-F238E27FC236}">
                <a16:creationId xmlns:a16="http://schemas.microsoft.com/office/drawing/2014/main" id="{4BA902C3-DEC1-CD43-AA4B-F3E963F251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A6C5D9-6D2A-7B46-9FF0-9D9F0C8098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E139F7-ACA0-2E49-92F5-9A78751089AC}" type="slidenum">
              <a:rPr lang="en-US" smtClean="0"/>
              <a:t>‹#›</a:t>
            </a:fld>
            <a:endParaRPr lang="en-US"/>
          </a:p>
        </p:txBody>
      </p:sp>
    </p:spTree>
    <p:extLst>
      <p:ext uri="{BB962C8B-B14F-4D97-AF65-F5344CB8AC3E}">
        <p14:creationId xmlns:p14="http://schemas.microsoft.com/office/powerpoint/2010/main" val="3514258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hyperlink" Target="mailto:Kenya.Davenport@banksouthern.com" TargetMode="External"/><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emf"/></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chart" Target="../charts/chart3.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AD28D7-B4C3-824F-B32C-A9D182A5A1F6}"/>
              </a:ext>
            </a:extLst>
          </p:cNvPr>
          <p:cNvPicPr>
            <a:picLocks noChangeAspect="1"/>
          </p:cNvPicPr>
          <p:nvPr/>
        </p:nvPicPr>
        <p:blipFill>
          <a:blip r:embed="rId2"/>
          <a:stretch>
            <a:fillRect/>
          </a:stretch>
        </p:blipFill>
        <p:spPr>
          <a:xfrm>
            <a:off x="0" y="79887"/>
            <a:ext cx="12192000" cy="6858000"/>
          </a:xfrm>
          <a:prstGeom prst="rect">
            <a:avLst/>
          </a:prstGeom>
        </p:spPr>
      </p:pic>
      <p:sp>
        <p:nvSpPr>
          <p:cNvPr id="3" name="Subtitle 2">
            <a:extLst>
              <a:ext uri="{FF2B5EF4-FFF2-40B4-BE49-F238E27FC236}">
                <a16:creationId xmlns:a16="http://schemas.microsoft.com/office/drawing/2014/main" id="{44AF3D03-9414-A747-ADAF-ED0FEA9F14D5}"/>
              </a:ext>
            </a:extLst>
          </p:cNvPr>
          <p:cNvSpPr>
            <a:spLocks noGrp="1"/>
          </p:cNvSpPr>
          <p:nvPr>
            <p:ph type="subTitle" idx="1"/>
          </p:nvPr>
        </p:nvSpPr>
        <p:spPr>
          <a:xfrm>
            <a:off x="6505785" y="5623012"/>
            <a:ext cx="4563964" cy="584775"/>
          </a:xfrm>
        </p:spPr>
        <p:txBody>
          <a:bodyPr>
            <a:normAutofit fontScale="62500" lnSpcReduction="20000"/>
          </a:bodyPr>
          <a:lstStyle/>
          <a:p>
            <a:pPr>
              <a:spcBef>
                <a:spcPts val="0"/>
              </a:spcBef>
            </a:pPr>
            <a:r>
              <a:rPr lang="en-US" sz="3600">
                <a:solidFill>
                  <a:schemeClr val="bg1"/>
                </a:solidFill>
              </a:rPr>
              <a:t>SHAREHOLDER ENGAGEMENT CALL</a:t>
            </a:r>
            <a:endParaRPr lang="en-US" sz="3600" b="1">
              <a:solidFill>
                <a:schemeClr val="bg1"/>
              </a:solidFill>
            </a:endParaRPr>
          </a:p>
        </p:txBody>
      </p:sp>
      <p:sp>
        <p:nvSpPr>
          <p:cNvPr id="7" name="Rectangle 6">
            <a:extLst>
              <a:ext uri="{FF2B5EF4-FFF2-40B4-BE49-F238E27FC236}">
                <a16:creationId xmlns:a16="http://schemas.microsoft.com/office/drawing/2014/main" id="{E83F96DA-5FA1-1640-BAB3-29862E189AA6}"/>
              </a:ext>
            </a:extLst>
          </p:cNvPr>
          <p:cNvSpPr/>
          <p:nvPr/>
        </p:nvSpPr>
        <p:spPr>
          <a:xfrm>
            <a:off x="6562935" y="5084534"/>
            <a:ext cx="4402245" cy="584775"/>
          </a:xfrm>
          <a:prstGeom prst="rect">
            <a:avLst/>
          </a:prstGeom>
        </p:spPr>
        <p:txBody>
          <a:bodyPr wrap="square">
            <a:spAutoFit/>
          </a:bodyPr>
          <a:lstStyle/>
          <a:p>
            <a:pPr>
              <a:spcBef>
                <a:spcPts val="0"/>
              </a:spcBef>
            </a:pPr>
            <a:r>
              <a:rPr lang="en-US" sz="3200" dirty="0">
                <a:solidFill>
                  <a:schemeClr val="bg1"/>
                </a:solidFill>
              </a:rPr>
              <a:t>Q3 2024</a:t>
            </a:r>
          </a:p>
        </p:txBody>
      </p:sp>
      <p:sp>
        <p:nvSpPr>
          <p:cNvPr id="8" name="Rectangle 7">
            <a:extLst>
              <a:ext uri="{FF2B5EF4-FFF2-40B4-BE49-F238E27FC236}">
                <a16:creationId xmlns:a16="http://schemas.microsoft.com/office/drawing/2014/main" id="{6583C187-7CEF-0B4F-B26C-91F124B5B6CF}"/>
              </a:ext>
            </a:extLst>
          </p:cNvPr>
          <p:cNvSpPr/>
          <p:nvPr/>
        </p:nvSpPr>
        <p:spPr>
          <a:xfrm>
            <a:off x="6617872" y="5889642"/>
            <a:ext cx="1814279" cy="369332"/>
          </a:xfrm>
          <a:prstGeom prst="rect">
            <a:avLst/>
          </a:prstGeom>
        </p:spPr>
        <p:txBody>
          <a:bodyPr wrap="none">
            <a:spAutoFit/>
          </a:bodyPr>
          <a:lstStyle/>
          <a:p>
            <a:pPr>
              <a:spcBef>
                <a:spcPts val="0"/>
              </a:spcBef>
            </a:pPr>
            <a:r>
              <a:rPr lang="en-US" dirty="0">
                <a:solidFill>
                  <a:schemeClr val="bg1"/>
                </a:solidFill>
              </a:rPr>
              <a:t>October 17, 2024</a:t>
            </a:r>
          </a:p>
        </p:txBody>
      </p:sp>
      <p:pic>
        <p:nvPicPr>
          <p:cNvPr id="10" name="Picture 9">
            <a:extLst>
              <a:ext uri="{FF2B5EF4-FFF2-40B4-BE49-F238E27FC236}">
                <a16:creationId xmlns:a16="http://schemas.microsoft.com/office/drawing/2014/main" id="{9372D903-2FAE-1443-82AF-D6E1B7D005A5}"/>
              </a:ext>
            </a:extLst>
          </p:cNvPr>
          <p:cNvPicPr>
            <a:picLocks noChangeAspect="1"/>
          </p:cNvPicPr>
          <p:nvPr/>
        </p:nvPicPr>
        <p:blipFill>
          <a:blip r:embed="rId3"/>
          <a:stretch>
            <a:fillRect/>
          </a:stretch>
        </p:blipFill>
        <p:spPr>
          <a:xfrm>
            <a:off x="6516109" y="5084534"/>
            <a:ext cx="45719" cy="1257300"/>
          </a:xfrm>
          <a:prstGeom prst="rect">
            <a:avLst/>
          </a:prstGeom>
        </p:spPr>
      </p:pic>
    </p:spTree>
    <p:extLst>
      <p:ext uri="{BB962C8B-B14F-4D97-AF65-F5344CB8AC3E}">
        <p14:creationId xmlns:p14="http://schemas.microsoft.com/office/powerpoint/2010/main" val="5492400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0D1C6-C7E1-D111-0FBA-90647532975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896EBD2-9158-E83C-4115-4954A2389700}"/>
              </a:ext>
            </a:extLst>
          </p:cNvPr>
          <p:cNvPicPr>
            <a:picLocks noChangeAspect="1"/>
          </p:cNvPicPr>
          <p:nvPr/>
        </p:nvPicPr>
        <p:blipFill>
          <a:blip r:embed="rId2"/>
          <a:src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19C1D59C-8243-4F59-1F18-86973F8715E2}"/>
              </a:ext>
            </a:extLst>
          </p:cNvPr>
          <p:cNvSpPr txBox="1"/>
          <p:nvPr/>
        </p:nvSpPr>
        <p:spPr>
          <a:xfrm>
            <a:off x="5440326" y="1998371"/>
            <a:ext cx="4959863" cy="3539430"/>
          </a:xfrm>
          <a:prstGeom prst="rect">
            <a:avLst/>
          </a:prstGeom>
          <a:noFill/>
        </p:spPr>
        <p:txBody>
          <a:bodyPr wrap="square" rtlCol="0">
            <a:spAutoFit/>
          </a:bodyPr>
          <a:lstStyle/>
          <a:p>
            <a:pPr algn="ctr"/>
            <a:r>
              <a:rPr lang="en-US" sz="2400" b="1" dirty="0">
                <a:solidFill>
                  <a:srgbClr val="133156"/>
                </a:solidFill>
              </a:rPr>
              <a:t>Eduardo R. Ochoa, Jr., MD, FAAP</a:t>
            </a:r>
            <a:br>
              <a:rPr lang="en-US" sz="2400" b="1" dirty="0">
                <a:solidFill>
                  <a:srgbClr val="133156"/>
                </a:solidFill>
              </a:rPr>
            </a:br>
            <a:r>
              <a:rPr lang="en-US" sz="2000" dirty="0">
                <a:solidFill>
                  <a:srgbClr val="133156"/>
                </a:solidFill>
              </a:rPr>
              <a:t>Southern Bancorp Bank Board of Directors</a:t>
            </a:r>
          </a:p>
          <a:p>
            <a:pPr algn="ctr"/>
            <a:endParaRPr lang="en-US" sz="2000" dirty="0">
              <a:solidFill>
                <a:srgbClr val="133156"/>
              </a:solidFill>
            </a:endParaRPr>
          </a:p>
          <a:p>
            <a:pPr algn="ctr"/>
            <a:r>
              <a:rPr lang="en-US" sz="2000" b="0" i="0" u="none" strike="noStrike" baseline="0" dirty="0">
                <a:solidFill>
                  <a:srgbClr val="000000"/>
                </a:solidFill>
              </a:rPr>
              <a:t>Professor with Tenure </a:t>
            </a:r>
          </a:p>
          <a:p>
            <a:pPr algn="ctr"/>
            <a:r>
              <a:rPr lang="en-US" sz="2000" b="0" i="0" u="none" strike="noStrike" baseline="0" dirty="0">
                <a:solidFill>
                  <a:srgbClr val="000000"/>
                </a:solidFill>
              </a:rPr>
              <a:t>Vice Chair of Diversity and Health Equity, Department of Pediatrics</a:t>
            </a:r>
            <a:br>
              <a:rPr lang="en-US" sz="2000" b="0" i="0" u="none" strike="noStrike" baseline="0" dirty="0">
                <a:solidFill>
                  <a:srgbClr val="000000"/>
                </a:solidFill>
              </a:rPr>
            </a:br>
            <a:r>
              <a:rPr lang="en-US" sz="2000" b="0" i="0" u="none" strike="noStrike" baseline="0" dirty="0">
                <a:solidFill>
                  <a:srgbClr val="000000"/>
                </a:solidFill>
              </a:rPr>
              <a:t> </a:t>
            </a:r>
          </a:p>
          <a:p>
            <a:pPr algn="ctr"/>
            <a:r>
              <a:rPr lang="en-US" sz="2000" b="0" i="0" u="none" strike="noStrike" baseline="0" dirty="0">
                <a:solidFill>
                  <a:srgbClr val="000000"/>
                </a:solidFill>
              </a:rPr>
              <a:t>University of Arkansas for Medical Sciences </a:t>
            </a:r>
          </a:p>
          <a:p>
            <a:pPr algn="ctr"/>
            <a:r>
              <a:rPr lang="en-US" sz="2000" b="0" i="0" u="none" strike="noStrike" baseline="0" dirty="0">
                <a:solidFill>
                  <a:srgbClr val="000000"/>
                </a:solidFill>
              </a:rPr>
              <a:t>Arkansas Children’s Hospital </a:t>
            </a:r>
            <a:endParaRPr lang="en-US" sz="2000" dirty="0"/>
          </a:p>
          <a:p>
            <a:pPr algn="ctr"/>
            <a:endParaRPr lang="en-US" sz="2000" dirty="0">
              <a:solidFill>
                <a:srgbClr val="133156"/>
              </a:solidFill>
            </a:endParaRPr>
          </a:p>
          <a:p>
            <a:pPr algn="ctr"/>
            <a:endParaRPr lang="en-US" sz="2000" dirty="0">
              <a:solidFill>
                <a:srgbClr val="133156"/>
              </a:solidFill>
            </a:endParaRPr>
          </a:p>
        </p:txBody>
      </p:sp>
      <p:sp>
        <p:nvSpPr>
          <p:cNvPr id="12" name="Title 1">
            <a:extLst>
              <a:ext uri="{FF2B5EF4-FFF2-40B4-BE49-F238E27FC236}">
                <a16:creationId xmlns:a16="http://schemas.microsoft.com/office/drawing/2014/main" id="{98D97762-D28F-68C2-9546-4FDB485D565A}"/>
              </a:ext>
            </a:extLst>
          </p:cNvPr>
          <p:cNvSpPr txBox="1">
            <a:spLocks/>
          </p:cNvSpPr>
          <p:nvPr/>
        </p:nvSpPr>
        <p:spPr>
          <a:xfrm>
            <a:off x="721242" y="30851"/>
            <a:ext cx="10749516" cy="122589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a:solidFill>
                  <a:srgbClr val="008CD1"/>
                </a:solidFill>
                <a:latin typeface="+mn-lt"/>
              </a:rPr>
              <a:t>Newly Appointed to our Board of Directors</a:t>
            </a:r>
            <a:endParaRPr lang="en-US" sz="2800" b="1" i="1" dirty="0">
              <a:solidFill>
                <a:srgbClr val="008CD1"/>
              </a:solidFill>
              <a:latin typeface="+mn-lt"/>
            </a:endParaRPr>
          </a:p>
        </p:txBody>
      </p:sp>
      <p:pic>
        <p:nvPicPr>
          <p:cNvPr id="3" name="Picture 2" descr="A person in a suit and tie&#10;&#10;Description automatically generated">
            <a:extLst>
              <a:ext uri="{FF2B5EF4-FFF2-40B4-BE49-F238E27FC236}">
                <a16:creationId xmlns:a16="http://schemas.microsoft.com/office/drawing/2014/main" id="{09B2058E-16FE-2058-A485-71C15FEEEAD0}"/>
              </a:ext>
            </a:extLst>
          </p:cNvPr>
          <p:cNvPicPr>
            <a:picLocks noChangeAspect="1"/>
          </p:cNvPicPr>
          <p:nvPr/>
        </p:nvPicPr>
        <p:blipFill>
          <a:blip r:embed="rId3"/>
          <a:srcRect l="8461" t="3648" r="8093" b="18244"/>
          <a:stretch/>
        </p:blipFill>
        <p:spPr>
          <a:xfrm>
            <a:off x="2135991" y="1659285"/>
            <a:ext cx="3025048" cy="35394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3" name="Straight Connector 12">
            <a:extLst>
              <a:ext uri="{FF2B5EF4-FFF2-40B4-BE49-F238E27FC236}">
                <a16:creationId xmlns:a16="http://schemas.microsoft.com/office/drawing/2014/main" id="{1EA6292D-7196-6ED7-1A9D-3B98B2B0B813}"/>
              </a:ext>
            </a:extLst>
          </p:cNvPr>
          <p:cNvCxnSpPr/>
          <p:nvPr/>
        </p:nvCxnSpPr>
        <p:spPr>
          <a:xfrm>
            <a:off x="6096000" y="4040372"/>
            <a:ext cx="3856074" cy="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42549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A0BC8E4-6882-6243-9021-D46F210538A6}"/>
              </a:ext>
            </a:extLst>
          </p:cNvPr>
          <p:cNvPicPr>
            <a:picLocks noChangeAspect="1"/>
          </p:cNvPicPr>
          <p:nvPr/>
        </p:nvPicPr>
        <p:blipFill>
          <a:blip r:embed="rId2"/>
          <a:srcRect/>
          <a:stretch/>
        </p:blipFill>
        <p:spPr>
          <a:xfrm>
            <a:off x="0" y="-23407"/>
            <a:ext cx="12192000" cy="6858000"/>
          </a:xfrm>
          <a:prstGeom prst="rect">
            <a:avLst/>
          </a:prstGeom>
        </p:spPr>
      </p:pic>
      <p:sp>
        <p:nvSpPr>
          <p:cNvPr id="7" name="Subtitle 2">
            <a:extLst>
              <a:ext uri="{FF2B5EF4-FFF2-40B4-BE49-F238E27FC236}">
                <a16:creationId xmlns:a16="http://schemas.microsoft.com/office/drawing/2014/main" id="{387203EF-7B37-864E-9F2A-224AC360CE01}"/>
              </a:ext>
            </a:extLst>
          </p:cNvPr>
          <p:cNvSpPr txBox="1">
            <a:spLocks/>
          </p:cNvSpPr>
          <p:nvPr/>
        </p:nvSpPr>
        <p:spPr>
          <a:xfrm>
            <a:off x="337225" y="615647"/>
            <a:ext cx="5548009" cy="74622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17" name="Title 1">
            <a:extLst>
              <a:ext uri="{FF2B5EF4-FFF2-40B4-BE49-F238E27FC236}">
                <a16:creationId xmlns:a16="http://schemas.microsoft.com/office/drawing/2014/main" id="{BB748400-BC68-F84E-B6B9-CC5A03FE177A}"/>
              </a:ext>
            </a:extLst>
          </p:cNvPr>
          <p:cNvSpPr txBox="1">
            <a:spLocks/>
          </p:cNvSpPr>
          <p:nvPr/>
        </p:nvSpPr>
        <p:spPr>
          <a:xfrm>
            <a:off x="1745180" y="615647"/>
            <a:ext cx="7886700" cy="1082674"/>
          </a:xfrm>
          <a:prstGeom prst="rect">
            <a:avLst/>
          </a:prstGeom>
        </p:spPr>
        <p:txBody>
          <a:bodyPr vert="horz" lIns="91440" tIns="45720" rIns="91440" bIns="45720" rtlCol="0" anchor="b">
            <a:normAutofit fontScale="7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6000" b="0" i="0" u="none" strike="noStrike" kern="1200" cap="none" spc="0" normalizeH="0" baseline="0" noProof="0">
                <a:ln>
                  <a:noFill/>
                </a:ln>
                <a:solidFill>
                  <a:prstClr val="black"/>
                </a:solidFill>
                <a:effectLst/>
                <a:uLnTx/>
                <a:uFillTx/>
                <a:latin typeface="Calibri Light" panose="020F0302020204030204"/>
                <a:ea typeface="+mj-ea"/>
                <a:cs typeface="+mj-cs"/>
              </a:rPr>
            </a:br>
            <a:endParaRPr kumimoji="0" lang="en-US" sz="60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sp>
        <p:nvSpPr>
          <p:cNvPr id="9" name="Content Placeholder 2">
            <a:extLst>
              <a:ext uri="{FF2B5EF4-FFF2-40B4-BE49-F238E27FC236}">
                <a16:creationId xmlns:a16="http://schemas.microsoft.com/office/drawing/2014/main" id="{23D70807-55F3-9B43-AEC1-7BE398714D54}"/>
              </a:ext>
            </a:extLst>
          </p:cNvPr>
          <p:cNvSpPr txBox="1">
            <a:spLocks/>
          </p:cNvSpPr>
          <p:nvPr/>
        </p:nvSpPr>
        <p:spPr>
          <a:xfrm>
            <a:off x="506627" y="1532238"/>
            <a:ext cx="11294075" cy="403341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133156"/>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8EE2B2C-DF28-C92F-E22D-A00392A61D8B}"/>
              </a:ext>
            </a:extLst>
          </p:cNvPr>
          <p:cNvSpPr txBox="1"/>
          <p:nvPr/>
        </p:nvSpPr>
        <p:spPr>
          <a:xfrm>
            <a:off x="1001599" y="2672418"/>
            <a:ext cx="3765474" cy="2554545"/>
          </a:xfrm>
          <a:prstGeom prst="rect">
            <a:avLst/>
          </a:prstGeom>
          <a:noFill/>
        </p:spPr>
        <p:txBody>
          <a:bodyPr wrap="square" lIns="91440" tIns="45720" rIns="91440" bIns="45720" rtlCol="0" anchor="t">
            <a:spAutoFit/>
          </a:bodyPr>
          <a:lstStyle/>
          <a:p>
            <a:r>
              <a:rPr lang="en-US" sz="2000" dirty="0">
                <a:solidFill>
                  <a:srgbClr val="133156"/>
                </a:solidFill>
                <a:latin typeface="Avenir"/>
              </a:rPr>
              <a:t>A s</a:t>
            </a:r>
            <a:r>
              <a:rPr lang="en-US" sz="2000" b="0" i="0" dirty="0">
                <a:solidFill>
                  <a:srgbClr val="133156"/>
                </a:solidFill>
                <a:effectLst/>
                <a:latin typeface="Avenir"/>
              </a:rPr>
              <a:t>pecialized 12-week program empowering minority-owned businesses through training, resources, and networking opportunities with a focus on enhanced business acumen, growth, and success in their respective industries.</a:t>
            </a:r>
            <a:endParaRPr lang="en-US" sz="2000" b="1" dirty="0">
              <a:solidFill>
                <a:srgbClr val="133154"/>
              </a:solidFill>
              <a:latin typeface="Calibri"/>
              <a:ea typeface="+mn-lt"/>
              <a:cs typeface="+mn-lt"/>
            </a:endParaRPr>
          </a:p>
        </p:txBody>
      </p:sp>
      <p:pic>
        <p:nvPicPr>
          <p:cNvPr id="1026" name="Picture 2" descr="MBEP Empowerment">
            <a:extLst>
              <a:ext uri="{FF2B5EF4-FFF2-40B4-BE49-F238E27FC236}">
                <a16:creationId xmlns:a16="http://schemas.microsoft.com/office/drawing/2014/main" id="{6734E2E9-6DC3-CDE9-3D0A-51E8A5E301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977" y="224527"/>
            <a:ext cx="4413961" cy="21760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893A1F8-5949-E87C-F07D-87095F6428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03" t="41187" r="9196" b="18844"/>
          <a:stretch/>
        </p:blipFill>
        <p:spPr bwMode="auto">
          <a:xfrm>
            <a:off x="5365915" y="1560821"/>
            <a:ext cx="6705895" cy="25969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9C53603-70F4-BBFC-37FC-CB4EA04E3F8C}"/>
              </a:ext>
            </a:extLst>
          </p:cNvPr>
          <p:cNvSpPr txBox="1"/>
          <p:nvPr/>
        </p:nvSpPr>
        <p:spPr>
          <a:xfrm>
            <a:off x="5273700" y="4219025"/>
            <a:ext cx="2220966" cy="338554"/>
          </a:xfrm>
          <a:prstGeom prst="rect">
            <a:avLst/>
          </a:prstGeom>
          <a:noFill/>
        </p:spPr>
        <p:txBody>
          <a:bodyPr wrap="square">
            <a:spAutoFit/>
          </a:bodyPr>
          <a:lstStyle/>
          <a:p>
            <a:r>
              <a:rPr lang="en-US" sz="1600" b="1" dirty="0">
                <a:solidFill>
                  <a:srgbClr val="133154"/>
                </a:solidFill>
                <a:latin typeface="Calibri"/>
                <a:ea typeface="+mn-lt"/>
                <a:cs typeface="+mn-lt"/>
              </a:rPr>
              <a:t>2024 Fall Cohort</a:t>
            </a:r>
            <a:endParaRPr lang="en-US" sz="1600" dirty="0"/>
          </a:p>
        </p:txBody>
      </p:sp>
      <p:sp>
        <p:nvSpPr>
          <p:cNvPr id="3" name="TextBox 2"/>
          <p:cNvSpPr txBox="1"/>
          <p:nvPr/>
        </p:nvSpPr>
        <p:spPr>
          <a:xfrm>
            <a:off x="6862210" y="5785321"/>
            <a:ext cx="3500582" cy="372928"/>
          </a:xfrm>
          <a:prstGeom prst="rect">
            <a:avLst/>
          </a:prstGeom>
          <a:noFill/>
        </p:spPr>
        <p:txBody>
          <a:bodyPr wrap="square" rtlCol="0">
            <a:spAutoFit/>
          </a:bodyPr>
          <a:lstStyle/>
          <a:p>
            <a:pPr algn="ctr"/>
            <a:r>
              <a:rPr lang="en-US" b="1" dirty="0"/>
              <a:t>Our Funding Partners</a:t>
            </a:r>
          </a:p>
        </p:txBody>
      </p:sp>
      <p:pic>
        <p:nvPicPr>
          <p:cNvPr id="4" name="Picture 3"/>
          <p:cNvPicPr>
            <a:picLocks noChangeAspect="1"/>
          </p:cNvPicPr>
          <p:nvPr/>
        </p:nvPicPr>
        <p:blipFill>
          <a:blip r:embed="rId5"/>
          <a:stretch>
            <a:fillRect/>
          </a:stretch>
        </p:blipFill>
        <p:spPr>
          <a:xfrm>
            <a:off x="5688531" y="4693136"/>
            <a:ext cx="2761564" cy="1056683"/>
          </a:xfrm>
          <a:prstGeom prst="rect">
            <a:avLst/>
          </a:prstGeom>
        </p:spPr>
      </p:pic>
      <p:pic>
        <p:nvPicPr>
          <p:cNvPr id="5" name="Picture 4"/>
          <p:cNvPicPr>
            <a:picLocks noChangeAspect="1"/>
          </p:cNvPicPr>
          <p:nvPr/>
        </p:nvPicPr>
        <p:blipFill>
          <a:blip r:embed="rId6"/>
          <a:stretch>
            <a:fillRect/>
          </a:stretch>
        </p:blipFill>
        <p:spPr>
          <a:xfrm>
            <a:off x="8843672" y="4809279"/>
            <a:ext cx="2346729" cy="891930"/>
          </a:xfrm>
          <a:prstGeom prst="rect">
            <a:avLst/>
          </a:prstGeom>
        </p:spPr>
      </p:pic>
    </p:spTree>
    <p:extLst>
      <p:ext uri="{BB962C8B-B14F-4D97-AF65-F5344CB8AC3E}">
        <p14:creationId xmlns:p14="http://schemas.microsoft.com/office/powerpoint/2010/main" val="13176999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072274461"/>
              </p:ext>
            </p:extLst>
          </p:nvPr>
        </p:nvGraphicFramePr>
        <p:xfrm>
          <a:off x="705223" y="2430087"/>
          <a:ext cx="11081983" cy="3718560"/>
        </p:xfrm>
        <a:graphic>
          <a:graphicData uri="http://schemas.openxmlformats.org/drawingml/2006/table">
            <a:tbl>
              <a:tblPr firstRow="1" bandRow="1">
                <a:tableStyleId>{5C22544A-7EE6-4342-B048-85BDC9FD1C3A}</a:tableStyleId>
              </a:tblPr>
              <a:tblGrid>
                <a:gridCol w="2124119">
                  <a:extLst>
                    <a:ext uri="{9D8B030D-6E8A-4147-A177-3AD203B41FA5}">
                      <a16:colId xmlns:a16="http://schemas.microsoft.com/office/drawing/2014/main" val="3569356027"/>
                    </a:ext>
                  </a:extLst>
                </a:gridCol>
                <a:gridCol w="8957864">
                  <a:extLst>
                    <a:ext uri="{9D8B030D-6E8A-4147-A177-3AD203B41FA5}">
                      <a16:colId xmlns:a16="http://schemas.microsoft.com/office/drawing/2014/main" val="408493350"/>
                    </a:ext>
                  </a:extLst>
                </a:gridCol>
              </a:tblGrid>
              <a:tr h="370840">
                <a:tc>
                  <a:txBody>
                    <a:bodyPr/>
                    <a:lstStyle/>
                    <a:p>
                      <a:r>
                        <a:rPr lang="en-US" sz="2000" dirty="0">
                          <a:solidFill>
                            <a:sysClr val="windowText" lastClr="000000"/>
                          </a:solidFill>
                        </a:rPr>
                        <a:t>Mission Impact:</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solidFill>
                            <a:srgbClr val="182841"/>
                          </a:solidFill>
                        </a:rPr>
                        <a:t>The $250 MLN</a:t>
                      </a:r>
                      <a:r>
                        <a:rPr lang="en-US" sz="2000" b="0" baseline="0" dirty="0">
                          <a:solidFill>
                            <a:srgbClr val="182841"/>
                          </a:solidFill>
                        </a:rPr>
                        <a:t> </a:t>
                      </a:r>
                      <a:r>
                        <a:rPr lang="en-US" sz="2000" b="0" dirty="0">
                          <a:solidFill>
                            <a:srgbClr val="182841"/>
                          </a:solidFill>
                        </a:rPr>
                        <a:t>ECIP investment comes with incentives for Southern to expand lending to target communities, as defined by underserved people, places, projects and</a:t>
                      </a:r>
                      <a:r>
                        <a:rPr lang="en-US" sz="2000" b="0" baseline="0" dirty="0">
                          <a:solidFill>
                            <a:srgbClr val="182841"/>
                          </a:solidFill>
                        </a:rPr>
                        <a:t> businesses</a:t>
                      </a:r>
                      <a:r>
                        <a:rPr lang="en-US" sz="2000" b="0" dirty="0">
                          <a:solidFill>
                            <a:srgbClr val="182841"/>
                          </a:solidFill>
                        </a:rPr>
                        <a:t>.</a:t>
                      </a:r>
                    </a:p>
                    <a:p>
                      <a:endParaRPr lang="en-US" sz="2000" dirty="0">
                        <a:solidFill>
                          <a:srgbClr val="182841"/>
                        </a:solidFill>
                      </a:endParaRPr>
                    </a:p>
                  </a:txBody>
                  <a:tcPr>
                    <a:solidFill>
                      <a:schemeClr val="bg1"/>
                    </a:solidFill>
                  </a:tcPr>
                </a:tc>
                <a:extLst>
                  <a:ext uri="{0D108BD9-81ED-4DB2-BD59-A6C34878D82A}">
                    <a16:rowId xmlns:a16="http://schemas.microsoft.com/office/drawing/2014/main" val="1763805893"/>
                  </a:ext>
                </a:extLst>
              </a:tr>
              <a:tr h="370840">
                <a:tc>
                  <a:txBody>
                    <a:bodyPr/>
                    <a:lstStyle/>
                    <a:p>
                      <a:r>
                        <a:rPr lang="en-US" sz="2000" b="1" dirty="0">
                          <a:solidFill>
                            <a:srgbClr val="133156"/>
                          </a:solidFill>
                        </a:rPr>
                        <a:t>Margin Impact: </a:t>
                      </a:r>
                      <a:endParaRPr lang="en-US" sz="2000" dirty="0"/>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solidFill>
                            <a:srgbClr val="182841"/>
                          </a:solidFill>
                        </a:rPr>
                        <a:t>The more “qualified” or “deep impact” lending originated, the lower dividend rate paid on the ECIP capital.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182841"/>
                        </a:solidFill>
                      </a:endParaRPr>
                    </a:p>
                  </a:txBody>
                  <a:tcPr>
                    <a:solidFill>
                      <a:schemeClr val="bg1"/>
                    </a:solidFill>
                  </a:tcPr>
                </a:tc>
                <a:extLst>
                  <a:ext uri="{0D108BD9-81ED-4DB2-BD59-A6C34878D82A}">
                    <a16:rowId xmlns:a16="http://schemas.microsoft.com/office/drawing/2014/main" val="3684176947"/>
                  </a:ext>
                </a:extLst>
              </a:tr>
              <a:tr h="370840">
                <a:tc>
                  <a:txBody>
                    <a:bodyPr/>
                    <a:lstStyle/>
                    <a:p>
                      <a:r>
                        <a:rPr lang="en-US" sz="2000" b="1" dirty="0">
                          <a:solidFill>
                            <a:srgbClr val="133156"/>
                          </a:solidFill>
                        </a:rPr>
                        <a:t>Timing: </a:t>
                      </a:r>
                      <a:endParaRPr lang="en-US" sz="2000" dirty="0"/>
                    </a:p>
                  </a:txBody>
                  <a:tcPr>
                    <a:solidFill>
                      <a:schemeClr val="bg1"/>
                    </a:solidFill>
                  </a:tcPr>
                </a:tc>
                <a:tc>
                  <a:txBody>
                    <a:bodyPr/>
                    <a:lstStyle/>
                    <a:p>
                      <a:pPr marL="342900" indent="-342900">
                        <a:buFont typeface="Arial" panose="020B0604020202020204" pitchFamily="34" charset="0"/>
                        <a:buChar char="•"/>
                      </a:pPr>
                      <a:r>
                        <a:rPr lang="en-US" sz="2000" b="0" dirty="0">
                          <a:solidFill>
                            <a:srgbClr val="182841"/>
                          </a:solidFill>
                        </a:rPr>
                        <a:t>Closed July 2022; two years of no dividend payments</a:t>
                      </a:r>
                    </a:p>
                    <a:p>
                      <a:pPr marL="342900" indent="-342900">
                        <a:buFont typeface="Arial" panose="020B0604020202020204" pitchFamily="34" charset="0"/>
                        <a:buChar char="•"/>
                      </a:pPr>
                      <a:r>
                        <a:rPr lang="en-US" sz="2000" b="0" dirty="0">
                          <a:solidFill>
                            <a:srgbClr val="182841"/>
                          </a:solidFill>
                        </a:rPr>
                        <a:t>Originations start to count toward dividend reduction July 2023 - June 2024</a:t>
                      </a:r>
                    </a:p>
                    <a:p>
                      <a:pPr marL="342900" indent="-342900">
                        <a:buFont typeface="Arial" panose="020B0604020202020204" pitchFamily="34" charset="0"/>
                        <a:buChar char="•"/>
                      </a:pPr>
                      <a:r>
                        <a:rPr lang="en-US" sz="2000" b="0" u="none" baseline="0" dirty="0">
                          <a:solidFill>
                            <a:srgbClr val="182841"/>
                          </a:solidFill>
                          <a:uFill>
                            <a:solidFill>
                              <a:srgbClr val="FF0000"/>
                            </a:solidFill>
                          </a:uFill>
                        </a:rPr>
                        <a:t>Dividend payments begin in Q3 2024</a:t>
                      </a:r>
                      <a:r>
                        <a:rPr lang="en-US" sz="2000" b="0" u="none" dirty="0">
                          <a:solidFill>
                            <a:srgbClr val="182841"/>
                          </a:solidFill>
                        </a:rPr>
                        <a:t>, </a:t>
                      </a:r>
                      <a:r>
                        <a:rPr lang="en-US" sz="2000" b="0" dirty="0">
                          <a:solidFill>
                            <a:srgbClr val="182841"/>
                          </a:solidFill>
                        </a:rPr>
                        <a:t>paid every quarter</a:t>
                      </a:r>
                      <a:endParaRPr lang="en-US" sz="2000" dirty="0">
                        <a:solidFill>
                          <a:srgbClr val="182841"/>
                        </a:solidFill>
                      </a:endParaRPr>
                    </a:p>
                  </a:txBody>
                  <a:tcPr>
                    <a:solidFill>
                      <a:schemeClr val="bg1"/>
                    </a:solidFill>
                  </a:tcPr>
                </a:tc>
                <a:extLst>
                  <a:ext uri="{0D108BD9-81ED-4DB2-BD59-A6C34878D82A}">
                    <a16:rowId xmlns:a16="http://schemas.microsoft.com/office/drawing/2014/main" val="225911597"/>
                  </a:ext>
                </a:extLst>
              </a:tr>
              <a:tr h="370840">
                <a:tc>
                  <a:txBody>
                    <a:bodyPr/>
                    <a:lstStyle/>
                    <a:p>
                      <a:endParaRPr lang="en-US" sz="2000" dirty="0"/>
                    </a:p>
                  </a:txBody>
                  <a:tcPr>
                    <a:solidFill>
                      <a:schemeClr val="bg1"/>
                    </a:solidFill>
                  </a:tcPr>
                </a:tc>
                <a:tc>
                  <a:txBody>
                    <a:bodyPr/>
                    <a:lstStyle/>
                    <a:p>
                      <a:endParaRPr lang="en-US" sz="2000" dirty="0">
                        <a:solidFill>
                          <a:srgbClr val="182841"/>
                        </a:solidFill>
                      </a:endParaRPr>
                    </a:p>
                  </a:txBody>
                  <a:tcPr>
                    <a:solidFill>
                      <a:schemeClr val="bg1"/>
                    </a:solidFill>
                  </a:tcPr>
                </a:tc>
                <a:extLst>
                  <a:ext uri="{0D108BD9-81ED-4DB2-BD59-A6C34878D82A}">
                    <a16:rowId xmlns:a16="http://schemas.microsoft.com/office/drawing/2014/main" val="3979113691"/>
                  </a:ext>
                </a:extLst>
              </a:tr>
            </a:tbl>
          </a:graphicData>
        </a:graphic>
      </p:graphicFrame>
      <p:pic>
        <p:nvPicPr>
          <p:cNvPr id="5" name="Picture 4">
            <a:extLst>
              <a:ext uri="{FF2B5EF4-FFF2-40B4-BE49-F238E27FC236}">
                <a16:creationId xmlns:a16="http://schemas.microsoft.com/office/drawing/2014/main" id="{E0AD28D7-B4C3-824F-B32C-A9D182A5A1F6}"/>
              </a:ext>
            </a:extLst>
          </p:cNvPr>
          <p:cNvPicPr>
            <a:picLocks noChangeAspect="1"/>
          </p:cNvPicPr>
          <p:nvPr/>
        </p:nvPicPr>
        <p:blipFill>
          <a:blip r:embed="rId3"/>
          <a:srcRect/>
          <a:stretch/>
        </p:blipFill>
        <p:spPr>
          <a:xfrm>
            <a:off x="-1" y="0"/>
            <a:ext cx="12192000" cy="6858000"/>
          </a:xfrm>
          <a:prstGeom prst="rect">
            <a:avLst/>
          </a:prstGeom>
        </p:spPr>
      </p:pic>
      <p:sp>
        <p:nvSpPr>
          <p:cNvPr id="12" name="Title 1">
            <a:extLst>
              <a:ext uri="{FF2B5EF4-FFF2-40B4-BE49-F238E27FC236}">
                <a16:creationId xmlns:a16="http://schemas.microsoft.com/office/drawing/2014/main" id="{C3C394AC-2D34-5549-896C-C19FF79F82C8}"/>
              </a:ext>
            </a:extLst>
          </p:cNvPr>
          <p:cNvSpPr txBox="1">
            <a:spLocks/>
          </p:cNvSpPr>
          <p:nvPr/>
        </p:nvSpPr>
        <p:spPr>
          <a:xfrm>
            <a:off x="818864" y="218001"/>
            <a:ext cx="11373136" cy="881126"/>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100" b="1" dirty="0">
                <a:solidFill>
                  <a:srgbClr val="008CD1"/>
                </a:solidFill>
                <a:latin typeface="+mn-lt"/>
              </a:rPr>
              <a:t>Emergency Capital Investment Program</a:t>
            </a:r>
            <a:endParaRPr lang="en-US" sz="2900" b="1" i="1" dirty="0">
              <a:solidFill>
                <a:srgbClr val="002060"/>
              </a:solidFill>
              <a:latin typeface="+mn-lt"/>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037" y="218000"/>
            <a:ext cx="1502734" cy="1502734"/>
          </a:xfrm>
          <a:prstGeom prst="rect">
            <a:avLst/>
          </a:prstGeom>
        </p:spPr>
      </p:pic>
      <p:sp>
        <p:nvSpPr>
          <p:cNvPr id="3" name="TextBox 2"/>
          <p:cNvSpPr txBox="1"/>
          <p:nvPr/>
        </p:nvSpPr>
        <p:spPr>
          <a:xfrm>
            <a:off x="2313180" y="1305297"/>
            <a:ext cx="9060872" cy="1107996"/>
          </a:xfrm>
          <a:prstGeom prst="rect">
            <a:avLst/>
          </a:prstGeom>
          <a:noFill/>
        </p:spPr>
        <p:txBody>
          <a:bodyPr wrap="square" rtlCol="0">
            <a:spAutoFit/>
          </a:bodyPr>
          <a:lstStyle/>
          <a:p>
            <a:pPr algn="ctr"/>
            <a:r>
              <a:rPr lang="en-US" sz="2200" b="1" i="1" u="sng" dirty="0">
                <a:solidFill>
                  <a:srgbClr val="002060"/>
                </a:solidFill>
              </a:rPr>
              <a:t>Southern Bancorp to save $1.875 MLN in annual dividend payments by increasing its qualifying loan originations to its Target Market in the first year dividends are required under the ECIP.</a:t>
            </a:r>
          </a:p>
        </p:txBody>
      </p:sp>
    </p:spTree>
    <p:extLst>
      <p:ext uri="{BB962C8B-B14F-4D97-AF65-F5344CB8AC3E}">
        <p14:creationId xmlns:p14="http://schemas.microsoft.com/office/powerpoint/2010/main" val="3280266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AD28D7-B4C3-824F-B32C-A9D182A5A1F6}"/>
              </a:ext>
            </a:extLst>
          </p:cNvPr>
          <p:cNvPicPr>
            <a:picLocks noChangeAspect="1"/>
          </p:cNvPicPr>
          <p:nvPr/>
        </p:nvPicPr>
        <p:blipFill>
          <a:blip r:embed="rId2"/>
          <a:src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C3C394AC-2D34-5549-896C-C19FF79F82C8}"/>
              </a:ext>
            </a:extLst>
          </p:cNvPr>
          <p:cNvSpPr txBox="1">
            <a:spLocks/>
          </p:cNvSpPr>
          <p:nvPr/>
        </p:nvSpPr>
        <p:spPr>
          <a:xfrm>
            <a:off x="2224585" y="162565"/>
            <a:ext cx="4790364" cy="1011667"/>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6400" b="1" dirty="0">
                <a:solidFill>
                  <a:srgbClr val="008CD1"/>
                </a:solidFill>
                <a:latin typeface="+mn-lt"/>
              </a:rPr>
              <a:t>How It Works:</a:t>
            </a:r>
            <a:endParaRPr lang="en-US" sz="5300" b="1" i="1" dirty="0">
              <a:solidFill>
                <a:srgbClr val="008CD1"/>
              </a:solidFill>
              <a:latin typeface="+mn-lt"/>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037" y="218000"/>
            <a:ext cx="1502734" cy="1502734"/>
          </a:xfrm>
          <a:prstGeom prst="rect">
            <a:avLst/>
          </a:prstGeom>
        </p:spPr>
      </p:pic>
      <p:cxnSp>
        <p:nvCxnSpPr>
          <p:cNvPr id="4" name="Straight Arrow Connector 3"/>
          <p:cNvCxnSpPr/>
          <p:nvPr/>
        </p:nvCxnSpPr>
        <p:spPr>
          <a:xfrm>
            <a:off x="1271848" y="1949024"/>
            <a:ext cx="8556" cy="762586"/>
          </a:xfrm>
          <a:prstGeom prst="straightConnector1">
            <a:avLst/>
          </a:prstGeom>
          <a:ln w="76200">
            <a:solidFill>
              <a:srgbClr val="008CD1"/>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449" y="2861503"/>
            <a:ext cx="2314825" cy="822960"/>
          </a:xfrm>
          <a:prstGeom prst="rect">
            <a:avLst/>
          </a:prstGeom>
        </p:spPr>
      </p:pic>
      <p:sp>
        <p:nvSpPr>
          <p:cNvPr id="8" name="Rectangle 7"/>
          <p:cNvSpPr/>
          <p:nvPr/>
        </p:nvSpPr>
        <p:spPr>
          <a:xfrm>
            <a:off x="119604" y="1895212"/>
            <a:ext cx="1120820" cy="830997"/>
          </a:xfrm>
          <a:prstGeom prst="rect">
            <a:avLst/>
          </a:prstGeom>
        </p:spPr>
        <p:txBody>
          <a:bodyPr wrap="none">
            <a:spAutoFit/>
          </a:bodyPr>
          <a:lstStyle/>
          <a:p>
            <a:r>
              <a:rPr lang="en-US" sz="1600" dirty="0">
                <a:solidFill>
                  <a:srgbClr val="0081BC"/>
                </a:solidFill>
              </a:rPr>
              <a:t>$250 MLN</a:t>
            </a:r>
          </a:p>
          <a:p>
            <a:r>
              <a:rPr lang="en-US" sz="1600" dirty="0">
                <a:solidFill>
                  <a:srgbClr val="0081BC"/>
                </a:solidFill>
              </a:rPr>
              <a:t>Equity    </a:t>
            </a:r>
            <a:br>
              <a:rPr lang="en-US" sz="1600" dirty="0">
                <a:solidFill>
                  <a:srgbClr val="0081BC"/>
                </a:solidFill>
              </a:rPr>
            </a:br>
            <a:r>
              <a:rPr lang="en-US" sz="1600" dirty="0">
                <a:solidFill>
                  <a:srgbClr val="0081BC"/>
                </a:solidFill>
              </a:rPr>
              <a:t>Investment</a:t>
            </a:r>
          </a:p>
        </p:txBody>
      </p:sp>
      <p:sp>
        <p:nvSpPr>
          <p:cNvPr id="11" name="Rectangle 10"/>
          <p:cNvSpPr/>
          <p:nvPr/>
        </p:nvSpPr>
        <p:spPr>
          <a:xfrm>
            <a:off x="9498046" y="-1985870"/>
            <a:ext cx="6484116" cy="1426031"/>
          </a:xfrm>
          <a:prstGeom prst="rect">
            <a:avLst/>
          </a:prstGeom>
        </p:spPr>
        <p:txBody>
          <a:bodyPr wrap="square" numCol="2">
            <a:spAutoFit/>
          </a:bodyPr>
          <a:lstStyle/>
          <a:p>
            <a:pPr>
              <a:lnSpc>
                <a:spcPts val="2600"/>
              </a:lnSpc>
            </a:pPr>
            <a:endParaRPr lang="en-US" dirty="0">
              <a:solidFill>
                <a:srgbClr val="133156"/>
              </a:solidFill>
            </a:endParaRPr>
          </a:p>
          <a:p>
            <a:pPr marL="742950" lvl="1" indent="-285750">
              <a:lnSpc>
                <a:spcPts val="2600"/>
              </a:lnSpc>
              <a:buFont typeface="Arial" panose="020B0604020202020204" pitchFamily="34" charset="0"/>
              <a:buChar char="•"/>
            </a:pPr>
            <a:endParaRPr lang="en-US" sz="1600" dirty="0">
              <a:solidFill>
                <a:srgbClr val="133156"/>
              </a:solidFill>
            </a:endParaRPr>
          </a:p>
          <a:p>
            <a:pPr marL="742950" lvl="1" indent="-285750">
              <a:lnSpc>
                <a:spcPts val="2600"/>
              </a:lnSpc>
              <a:buFont typeface="Arial" panose="020B0604020202020204" pitchFamily="34" charset="0"/>
              <a:buChar char="•"/>
            </a:pPr>
            <a:endParaRPr lang="en-US" sz="1600" dirty="0">
              <a:solidFill>
                <a:srgbClr val="133156"/>
              </a:solidFill>
            </a:endParaRPr>
          </a:p>
          <a:p>
            <a:pPr marL="742950" lvl="1" indent="-285750">
              <a:lnSpc>
                <a:spcPts val="2600"/>
              </a:lnSpc>
              <a:buFont typeface="Arial" panose="020B0604020202020204" pitchFamily="34" charset="0"/>
              <a:buChar char="•"/>
            </a:pPr>
            <a:endParaRPr lang="en-US" sz="1600" dirty="0">
              <a:solidFill>
                <a:srgbClr val="133156"/>
              </a:solidFill>
            </a:endParaRPr>
          </a:p>
        </p:txBody>
      </p:sp>
      <p:graphicFrame>
        <p:nvGraphicFramePr>
          <p:cNvPr id="14" name="Table 13"/>
          <p:cNvGraphicFramePr>
            <a:graphicFrameLocks noGrp="1"/>
          </p:cNvGraphicFramePr>
          <p:nvPr/>
        </p:nvGraphicFramePr>
        <p:xfrm>
          <a:off x="3215440" y="1226309"/>
          <a:ext cx="8034156" cy="1285415"/>
        </p:xfrm>
        <a:graphic>
          <a:graphicData uri="http://schemas.openxmlformats.org/drawingml/2006/table">
            <a:tbl>
              <a:tblPr firstRow="1" bandRow="1">
                <a:tableStyleId>{5C22544A-7EE6-4342-B048-85BDC9FD1C3A}</a:tableStyleId>
              </a:tblPr>
              <a:tblGrid>
                <a:gridCol w="4017078">
                  <a:extLst>
                    <a:ext uri="{9D8B030D-6E8A-4147-A177-3AD203B41FA5}">
                      <a16:colId xmlns:a16="http://schemas.microsoft.com/office/drawing/2014/main" val="2018136106"/>
                    </a:ext>
                  </a:extLst>
                </a:gridCol>
                <a:gridCol w="4017078">
                  <a:extLst>
                    <a:ext uri="{9D8B030D-6E8A-4147-A177-3AD203B41FA5}">
                      <a16:colId xmlns:a16="http://schemas.microsoft.com/office/drawing/2014/main" val="1902942946"/>
                    </a:ext>
                  </a:extLst>
                </a:gridCol>
              </a:tblGrid>
              <a:tr h="284372">
                <a:tc gridSpan="2">
                  <a:txBody>
                    <a:bodyPr/>
                    <a:lstStyle/>
                    <a:p>
                      <a:r>
                        <a:rPr lang="en-US" sz="1400" b="1" u="sng" dirty="0">
                          <a:solidFill>
                            <a:schemeClr val="tx1"/>
                          </a:solidFill>
                        </a:rPr>
                        <a:t>PLACES</a:t>
                      </a:r>
                      <a:endParaRPr lang="en-US" sz="1400" u="sng" dirty="0">
                        <a:solidFill>
                          <a:schemeClr val="tx1"/>
                        </a:solidFill>
                      </a:endParaRPr>
                    </a:p>
                  </a:txBody>
                  <a:tcPr>
                    <a:lnL w="38100" cap="flat" cmpd="sng" algn="ctr">
                      <a:solidFill>
                        <a:srgbClr val="008CD1"/>
                      </a:solidFill>
                      <a:prstDash val="solid"/>
                      <a:round/>
                      <a:headEnd type="none" w="med" len="med"/>
                      <a:tailEnd type="none" w="med" len="med"/>
                    </a:lnL>
                    <a:lnR w="38100" cap="flat" cmpd="sng" algn="ctr">
                      <a:solidFill>
                        <a:srgbClr val="008CD1"/>
                      </a:solidFill>
                      <a:prstDash val="solid"/>
                      <a:round/>
                      <a:headEnd type="none" w="med" len="med"/>
                      <a:tailEnd type="none" w="med" len="med"/>
                    </a:lnR>
                    <a:lnT w="38100" cap="flat" cmpd="sng" algn="ctr">
                      <a:solidFill>
                        <a:srgbClr val="008CD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600" dirty="0">
                        <a:solidFill>
                          <a:schemeClr val="tx1"/>
                        </a:solidFill>
                      </a:endParaRPr>
                    </a:p>
                  </a:txBody>
                  <a:tcPr>
                    <a:noFill/>
                  </a:tcPr>
                </a:tc>
                <a:extLst>
                  <a:ext uri="{0D108BD9-81ED-4DB2-BD59-A6C34878D82A}">
                    <a16:rowId xmlns:a16="http://schemas.microsoft.com/office/drawing/2014/main" val="2270266275"/>
                  </a:ext>
                </a:extLst>
              </a:tr>
              <a:tr h="259711">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rPr>
                        <a:t>Rural communities</a:t>
                      </a:r>
                    </a:p>
                  </a:txBody>
                  <a:tcPr>
                    <a:lnL w="38100" cap="flat" cmpd="sng" algn="ctr">
                      <a:solidFill>
                        <a:srgbClr val="008CD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rPr>
                        <a:t>Minority communities</a:t>
                      </a:r>
                    </a:p>
                  </a:txBody>
                  <a:tcPr>
                    <a:lnL w="12700" cap="flat" cmpd="sng" algn="ctr">
                      <a:noFill/>
                      <a:prstDash val="solid"/>
                      <a:round/>
                      <a:headEnd type="none" w="med" len="med"/>
                      <a:tailEnd type="none" w="med" len="med"/>
                    </a:lnL>
                    <a:lnR w="38100" cap="flat" cmpd="sng" algn="ctr">
                      <a:solidFill>
                        <a:srgbClr val="008CD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624288343"/>
                  </a:ext>
                </a:extLst>
              </a:tr>
              <a:tr h="259711">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rPr>
                        <a:t>Urban low income communities</a:t>
                      </a:r>
                    </a:p>
                  </a:txBody>
                  <a:tcPr>
                    <a:lnL w="38100" cap="flat" cmpd="sng" algn="ctr">
                      <a:solidFill>
                        <a:srgbClr val="008CD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solidFill>
                            <a:schemeClr val="tx1"/>
                          </a:solidFill>
                        </a:rPr>
                        <a:t>Persistent Poverty Counties</a:t>
                      </a:r>
                    </a:p>
                  </a:txBody>
                  <a:tcPr>
                    <a:lnL w="12700" cap="flat" cmpd="sng" algn="ctr">
                      <a:noFill/>
                      <a:prstDash val="solid"/>
                      <a:round/>
                      <a:headEnd type="none" w="med" len="med"/>
                      <a:tailEnd type="none" w="med" len="med"/>
                    </a:lnL>
                    <a:lnR w="38100" cap="flat" cmpd="sng" algn="ctr">
                      <a:solidFill>
                        <a:srgbClr val="008CD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277158749"/>
                  </a:ext>
                </a:extLst>
              </a:tr>
              <a:tr h="371015">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rPr>
                        <a:t>Underserved communities</a:t>
                      </a:r>
                    </a:p>
                  </a:txBody>
                  <a:tcPr>
                    <a:lnL w="38100" cap="flat" cmpd="sng" algn="ctr">
                      <a:solidFill>
                        <a:srgbClr val="008CD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008CD1"/>
                      </a:solidFill>
                      <a:prstDash val="solid"/>
                      <a:round/>
                      <a:headEnd type="none" w="med" len="med"/>
                      <a:tailEnd type="none" w="med" len="med"/>
                    </a:lnB>
                    <a:no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solidFill>
                            <a:schemeClr val="tx1"/>
                          </a:solidFill>
                        </a:rPr>
                        <a:t>Indian Reservations and US Territories</a:t>
                      </a:r>
                    </a:p>
                  </a:txBody>
                  <a:tcPr>
                    <a:lnL w="12700" cap="flat" cmpd="sng" algn="ctr">
                      <a:noFill/>
                      <a:prstDash val="solid"/>
                      <a:round/>
                      <a:headEnd type="none" w="med" len="med"/>
                      <a:tailEnd type="none" w="med" len="med"/>
                    </a:lnL>
                    <a:lnR w="38100" cap="flat" cmpd="sng" algn="ctr">
                      <a:solidFill>
                        <a:srgbClr val="008CD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008CD1"/>
                      </a:solidFill>
                      <a:prstDash val="solid"/>
                      <a:round/>
                      <a:headEnd type="none" w="med" len="med"/>
                      <a:tailEnd type="none" w="med" len="med"/>
                    </a:lnB>
                    <a:noFill/>
                  </a:tcPr>
                </a:tc>
                <a:extLst>
                  <a:ext uri="{0D108BD9-81ED-4DB2-BD59-A6C34878D82A}">
                    <a16:rowId xmlns:a16="http://schemas.microsoft.com/office/drawing/2014/main" val="3830510327"/>
                  </a:ext>
                </a:extLst>
              </a:tr>
            </a:tbl>
          </a:graphicData>
        </a:graphic>
      </p:graphicFrame>
      <p:graphicFrame>
        <p:nvGraphicFramePr>
          <p:cNvPr id="15" name="Table 14"/>
          <p:cNvGraphicFramePr>
            <a:graphicFrameLocks noGrp="1"/>
          </p:cNvGraphicFramePr>
          <p:nvPr/>
        </p:nvGraphicFramePr>
        <p:xfrm>
          <a:off x="3215440" y="2614363"/>
          <a:ext cx="8034156" cy="914400"/>
        </p:xfrm>
        <a:graphic>
          <a:graphicData uri="http://schemas.openxmlformats.org/drawingml/2006/table">
            <a:tbl>
              <a:tblPr firstRow="1" bandRow="1">
                <a:tableStyleId>{5C22544A-7EE6-4342-B048-85BDC9FD1C3A}</a:tableStyleId>
              </a:tblPr>
              <a:tblGrid>
                <a:gridCol w="4017078">
                  <a:extLst>
                    <a:ext uri="{9D8B030D-6E8A-4147-A177-3AD203B41FA5}">
                      <a16:colId xmlns:a16="http://schemas.microsoft.com/office/drawing/2014/main" val="2018136106"/>
                    </a:ext>
                  </a:extLst>
                </a:gridCol>
                <a:gridCol w="4017078">
                  <a:extLst>
                    <a:ext uri="{9D8B030D-6E8A-4147-A177-3AD203B41FA5}">
                      <a16:colId xmlns:a16="http://schemas.microsoft.com/office/drawing/2014/main" val="1902942946"/>
                    </a:ext>
                  </a:extLst>
                </a:gridCol>
              </a:tblGrid>
              <a:tr h="148406">
                <a:tc gridSpan="2">
                  <a:txBody>
                    <a:bodyPr/>
                    <a:lstStyle/>
                    <a:p>
                      <a:r>
                        <a:rPr lang="en-US" sz="1400" b="1" u="sng" dirty="0">
                          <a:solidFill>
                            <a:schemeClr val="tx1"/>
                          </a:solidFill>
                        </a:rPr>
                        <a:t>PEOPLE</a:t>
                      </a:r>
                      <a:endParaRPr lang="en-US" sz="1400" u="sng" dirty="0">
                        <a:solidFill>
                          <a:schemeClr val="tx1"/>
                        </a:solidFill>
                      </a:endParaRPr>
                    </a:p>
                  </a:txBody>
                  <a:tcPr>
                    <a:lnL w="38100" cap="flat" cmpd="sng" algn="ctr">
                      <a:solidFill>
                        <a:srgbClr val="008CD1"/>
                      </a:solidFill>
                      <a:prstDash val="solid"/>
                      <a:round/>
                      <a:headEnd type="none" w="med" len="med"/>
                      <a:tailEnd type="none" w="med" len="med"/>
                    </a:lnL>
                    <a:lnR w="38100" cap="flat" cmpd="sng" algn="ctr">
                      <a:solidFill>
                        <a:srgbClr val="008CD1"/>
                      </a:solidFill>
                      <a:prstDash val="solid"/>
                      <a:round/>
                      <a:headEnd type="none" w="med" len="med"/>
                      <a:tailEnd type="none" w="med" len="med"/>
                    </a:lnR>
                    <a:lnT w="38100" cap="flat" cmpd="sng" algn="ctr">
                      <a:solidFill>
                        <a:srgbClr val="008CD1"/>
                      </a:solidFill>
                      <a:prstDash val="solid"/>
                      <a:round/>
                      <a:headEnd type="none" w="med" len="med"/>
                      <a:tailEnd type="none" w="med" len="med"/>
                    </a:lnT>
                    <a:noFill/>
                  </a:tcPr>
                </a:tc>
                <a:tc hMerge="1">
                  <a:txBody>
                    <a:bodyPr/>
                    <a:lstStyle/>
                    <a:p>
                      <a:endParaRPr lang="en-US" sz="1600" dirty="0">
                        <a:solidFill>
                          <a:schemeClr val="tx1"/>
                        </a:solidFill>
                      </a:endParaRPr>
                    </a:p>
                  </a:txBody>
                  <a:tcPr>
                    <a:noFill/>
                  </a:tcPr>
                </a:tc>
                <a:extLst>
                  <a:ext uri="{0D108BD9-81ED-4DB2-BD59-A6C34878D82A}">
                    <a16:rowId xmlns:a16="http://schemas.microsoft.com/office/drawing/2014/main" val="2270266275"/>
                  </a:ext>
                </a:extLst>
              </a:tr>
              <a:tr h="259711">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rPr>
                        <a:t>Moderate income borrowers (80-120% AMI)</a:t>
                      </a:r>
                    </a:p>
                  </a:txBody>
                  <a:tcPr>
                    <a:lnL w="38100" cap="flat" cmpd="sng" algn="ctr">
                      <a:solidFill>
                        <a:srgbClr val="008CD1"/>
                      </a:solidFill>
                      <a:prstDash val="solid"/>
                      <a:round/>
                      <a:headEnd type="none" w="med" len="med"/>
                      <a:tailEnd type="none" w="med" len="med"/>
                    </a:lnL>
                    <a:no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solidFill>
                            <a:schemeClr val="tx1"/>
                          </a:solidFill>
                        </a:rPr>
                        <a:t>Low-income borrowers (&lt;80% AMI)</a:t>
                      </a:r>
                    </a:p>
                  </a:txBody>
                  <a:tcPr>
                    <a:lnR w="38100" cap="flat" cmpd="sng" algn="ctr">
                      <a:solidFill>
                        <a:srgbClr val="008CD1"/>
                      </a:solidFill>
                      <a:prstDash val="solid"/>
                      <a:round/>
                      <a:headEnd type="none" w="med" len="med"/>
                      <a:tailEnd type="none" w="med" len="med"/>
                    </a:lnR>
                    <a:noFill/>
                  </a:tcPr>
                </a:tc>
                <a:extLst>
                  <a:ext uri="{0D108BD9-81ED-4DB2-BD59-A6C34878D82A}">
                    <a16:rowId xmlns:a16="http://schemas.microsoft.com/office/drawing/2014/main" val="624288343"/>
                  </a:ext>
                </a:extLst>
              </a:tr>
              <a:tr h="224219">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rPr>
                        <a:t>Loans to minorities</a:t>
                      </a:r>
                    </a:p>
                  </a:txBody>
                  <a:tcPr>
                    <a:lnL w="38100" cap="flat" cmpd="sng" algn="ctr">
                      <a:solidFill>
                        <a:srgbClr val="008CD1"/>
                      </a:solidFill>
                      <a:prstDash val="solid"/>
                      <a:round/>
                      <a:headEnd type="none" w="med" len="med"/>
                      <a:tailEnd type="none" w="med" len="med"/>
                    </a:lnL>
                    <a:lnB w="38100" cap="flat" cmpd="sng" algn="ctr">
                      <a:solidFill>
                        <a:srgbClr val="008CD1"/>
                      </a:solidFill>
                      <a:prstDash val="solid"/>
                      <a:round/>
                      <a:headEnd type="none" w="med" len="med"/>
                      <a:tailEnd type="none" w="med" len="med"/>
                    </a:lnB>
                    <a:no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solidFill>
                            <a:schemeClr val="tx1"/>
                          </a:solidFill>
                        </a:rPr>
                        <a:t>Mortgages to minorities</a:t>
                      </a:r>
                    </a:p>
                  </a:txBody>
                  <a:tcPr>
                    <a:lnR w="38100" cap="flat" cmpd="sng" algn="ctr">
                      <a:solidFill>
                        <a:srgbClr val="008CD1"/>
                      </a:solidFill>
                      <a:prstDash val="solid"/>
                      <a:round/>
                      <a:headEnd type="none" w="med" len="med"/>
                      <a:tailEnd type="none" w="med" len="med"/>
                    </a:lnR>
                    <a:lnB w="38100" cap="flat" cmpd="sng" algn="ctr">
                      <a:solidFill>
                        <a:srgbClr val="008CD1"/>
                      </a:solidFill>
                      <a:prstDash val="solid"/>
                      <a:round/>
                      <a:headEnd type="none" w="med" len="med"/>
                      <a:tailEnd type="none" w="med" len="med"/>
                    </a:lnB>
                    <a:noFill/>
                  </a:tcPr>
                </a:tc>
                <a:extLst>
                  <a:ext uri="{0D108BD9-81ED-4DB2-BD59-A6C34878D82A}">
                    <a16:rowId xmlns:a16="http://schemas.microsoft.com/office/drawing/2014/main" val="1277158749"/>
                  </a:ext>
                </a:extLst>
              </a:tr>
            </a:tbl>
          </a:graphicData>
        </a:graphic>
      </p:graphicFrame>
      <p:graphicFrame>
        <p:nvGraphicFramePr>
          <p:cNvPr id="16" name="Table 15"/>
          <p:cNvGraphicFramePr>
            <a:graphicFrameLocks noGrp="1"/>
          </p:cNvGraphicFramePr>
          <p:nvPr/>
        </p:nvGraphicFramePr>
        <p:xfrm>
          <a:off x="3215440" y="3637652"/>
          <a:ext cx="8034156" cy="1285415"/>
        </p:xfrm>
        <a:graphic>
          <a:graphicData uri="http://schemas.openxmlformats.org/drawingml/2006/table">
            <a:tbl>
              <a:tblPr firstRow="1" bandRow="1">
                <a:tableStyleId>{5C22544A-7EE6-4342-B048-85BDC9FD1C3A}</a:tableStyleId>
              </a:tblPr>
              <a:tblGrid>
                <a:gridCol w="4017078">
                  <a:extLst>
                    <a:ext uri="{9D8B030D-6E8A-4147-A177-3AD203B41FA5}">
                      <a16:colId xmlns:a16="http://schemas.microsoft.com/office/drawing/2014/main" val="2018136106"/>
                    </a:ext>
                  </a:extLst>
                </a:gridCol>
                <a:gridCol w="4017078">
                  <a:extLst>
                    <a:ext uri="{9D8B030D-6E8A-4147-A177-3AD203B41FA5}">
                      <a16:colId xmlns:a16="http://schemas.microsoft.com/office/drawing/2014/main" val="1902942946"/>
                    </a:ext>
                  </a:extLst>
                </a:gridCol>
              </a:tblGrid>
              <a:tr h="148406">
                <a:tc gridSpan="2">
                  <a:txBody>
                    <a:bodyPr/>
                    <a:lstStyle/>
                    <a:p>
                      <a:r>
                        <a:rPr lang="en-US" sz="1400" b="1" u="sng" dirty="0">
                          <a:solidFill>
                            <a:schemeClr val="tx1"/>
                          </a:solidFill>
                        </a:rPr>
                        <a:t>PROJECTS</a:t>
                      </a:r>
                      <a:endParaRPr lang="en-US" sz="1400" u="sng" dirty="0">
                        <a:solidFill>
                          <a:schemeClr val="tx1"/>
                        </a:solidFill>
                      </a:endParaRPr>
                    </a:p>
                  </a:txBody>
                  <a:tcPr>
                    <a:lnL w="38100" cap="flat" cmpd="sng" algn="ctr">
                      <a:solidFill>
                        <a:srgbClr val="008CD1"/>
                      </a:solidFill>
                      <a:prstDash val="solid"/>
                      <a:round/>
                      <a:headEnd type="none" w="med" len="med"/>
                      <a:tailEnd type="none" w="med" len="med"/>
                    </a:lnL>
                    <a:lnR w="38100" cap="flat" cmpd="sng" algn="ctr">
                      <a:solidFill>
                        <a:srgbClr val="008CD1"/>
                      </a:solidFill>
                      <a:prstDash val="solid"/>
                      <a:round/>
                      <a:headEnd type="none" w="med" len="med"/>
                      <a:tailEnd type="none" w="med" len="med"/>
                    </a:lnR>
                    <a:lnT w="38100" cap="flat" cmpd="sng" algn="ctr">
                      <a:solidFill>
                        <a:srgbClr val="008CD1"/>
                      </a:solidFill>
                      <a:prstDash val="solid"/>
                      <a:round/>
                      <a:headEnd type="none" w="med" len="med"/>
                      <a:tailEnd type="none" w="med" len="med"/>
                    </a:lnT>
                    <a:noFill/>
                  </a:tcPr>
                </a:tc>
                <a:tc hMerge="1">
                  <a:txBody>
                    <a:bodyPr/>
                    <a:lstStyle/>
                    <a:p>
                      <a:endParaRPr lang="en-US" sz="1600" dirty="0">
                        <a:solidFill>
                          <a:schemeClr val="tx1"/>
                        </a:solidFill>
                      </a:endParaRPr>
                    </a:p>
                  </a:txBody>
                  <a:tcPr>
                    <a:noFill/>
                  </a:tcPr>
                </a:tc>
                <a:extLst>
                  <a:ext uri="{0D108BD9-81ED-4DB2-BD59-A6C34878D82A}">
                    <a16:rowId xmlns:a16="http://schemas.microsoft.com/office/drawing/2014/main" val="2270266275"/>
                  </a:ext>
                </a:extLst>
              </a:tr>
              <a:tr h="259711">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rPr>
                        <a:t>Affordable housing</a:t>
                      </a:r>
                    </a:p>
                  </a:txBody>
                  <a:tcPr>
                    <a:lnL w="38100" cap="flat" cmpd="sng" algn="ctr">
                      <a:solidFill>
                        <a:srgbClr val="008CD1"/>
                      </a:solidFill>
                      <a:prstDash val="solid"/>
                      <a:round/>
                      <a:headEnd type="none" w="med" len="med"/>
                      <a:tailEnd type="none" w="med" len="med"/>
                    </a:lnL>
                    <a:no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solidFill>
                            <a:schemeClr val="tx1"/>
                          </a:solidFill>
                        </a:rPr>
                        <a:t>Deeply affordable housing</a:t>
                      </a:r>
                    </a:p>
                  </a:txBody>
                  <a:tcPr>
                    <a:lnR w="38100" cap="flat" cmpd="sng" algn="ctr">
                      <a:solidFill>
                        <a:srgbClr val="008CD1"/>
                      </a:solidFill>
                      <a:prstDash val="solid"/>
                      <a:round/>
                      <a:headEnd type="none" w="med" len="med"/>
                      <a:tailEnd type="none" w="med" len="med"/>
                    </a:lnR>
                    <a:noFill/>
                  </a:tcPr>
                </a:tc>
                <a:extLst>
                  <a:ext uri="{0D108BD9-81ED-4DB2-BD59-A6C34878D82A}">
                    <a16:rowId xmlns:a16="http://schemas.microsoft.com/office/drawing/2014/main" val="624288343"/>
                  </a:ext>
                </a:extLst>
              </a:tr>
              <a:tr h="259711">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rPr>
                        <a:t>Community development</a:t>
                      </a:r>
                    </a:p>
                  </a:txBody>
                  <a:tcPr>
                    <a:lnL w="38100" cap="flat" cmpd="sng" algn="ctr">
                      <a:solidFill>
                        <a:srgbClr val="008CD1"/>
                      </a:solidFill>
                      <a:prstDash val="solid"/>
                      <a:round/>
                      <a:headEnd type="none" w="med" len="med"/>
                      <a:tailEnd type="none" w="med" len="med"/>
                    </a:lnL>
                    <a:noFill/>
                  </a:tcPr>
                </a:tc>
                <a:tc rowSpan="2">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solidFill>
                            <a:schemeClr val="tx1"/>
                          </a:solidFill>
                        </a:rPr>
                        <a:t>Community development primarily benefit low income or minority individuals or businesses</a:t>
                      </a:r>
                    </a:p>
                  </a:txBody>
                  <a:tcPr>
                    <a:lnR w="38100" cap="flat" cmpd="sng" algn="ctr">
                      <a:solidFill>
                        <a:srgbClr val="008CD1"/>
                      </a:solidFill>
                      <a:prstDash val="solid"/>
                      <a:round/>
                      <a:headEnd type="none" w="med" len="med"/>
                      <a:tailEnd type="none" w="med" len="med"/>
                    </a:lnR>
                    <a:lnB w="38100" cap="flat" cmpd="sng" algn="ctr">
                      <a:solidFill>
                        <a:srgbClr val="008CD1"/>
                      </a:solidFill>
                      <a:prstDash val="solid"/>
                      <a:round/>
                      <a:headEnd type="none" w="med" len="med"/>
                      <a:tailEnd type="none" w="med" len="med"/>
                    </a:lnB>
                    <a:noFill/>
                  </a:tcPr>
                </a:tc>
                <a:extLst>
                  <a:ext uri="{0D108BD9-81ED-4DB2-BD59-A6C34878D82A}">
                    <a16:rowId xmlns:a16="http://schemas.microsoft.com/office/drawing/2014/main" val="1277158749"/>
                  </a:ext>
                </a:extLst>
              </a:tr>
              <a:tr h="371015">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rPr>
                        <a:t>Community facilities</a:t>
                      </a:r>
                    </a:p>
                  </a:txBody>
                  <a:tcPr>
                    <a:lnL w="38100" cap="flat" cmpd="sng" algn="ctr">
                      <a:solidFill>
                        <a:srgbClr val="008CD1"/>
                      </a:solidFill>
                      <a:prstDash val="solid"/>
                      <a:round/>
                      <a:headEnd type="none" w="med" len="med"/>
                      <a:tailEnd type="none" w="med" len="med"/>
                    </a:lnL>
                    <a:lnB w="38100" cap="flat" cmpd="sng" algn="ctr">
                      <a:solidFill>
                        <a:srgbClr val="008CD1"/>
                      </a:solidFill>
                      <a:prstDash val="solid"/>
                      <a:round/>
                      <a:headEnd type="none" w="med" len="med"/>
                      <a:tailEnd type="none" w="med" len="med"/>
                    </a:lnB>
                    <a:no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tx1"/>
                        </a:solidFill>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30510327"/>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3088798762"/>
              </p:ext>
            </p:extLst>
          </p:nvPr>
        </p:nvGraphicFramePr>
        <p:xfrm>
          <a:off x="3215440" y="5031956"/>
          <a:ext cx="8034156" cy="822960"/>
        </p:xfrm>
        <a:graphic>
          <a:graphicData uri="http://schemas.openxmlformats.org/drawingml/2006/table">
            <a:tbl>
              <a:tblPr firstRow="1" bandRow="1">
                <a:tableStyleId>{5C22544A-7EE6-4342-B048-85BDC9FD1C3A}</a:tableStyleId>
              </a:tblPr>
              <a:tblGrid>
                <a:gridCol w="4017078">
                  <a:extLst>
                    <a:ext uri="{9D8B030D-6E8A-4147-A177-3AD203B41FA5}">
                      <a16:colId xmlns:a16="http://schemas.microsoft.com/office/drawing/2014/main" val="2018136106"/>
                    </a:ext>
                  </a:extLst>
                </a:gridCol>
                <a:gridCol w="4017078">
                  <a:extLst>
                    <a:ext uri="{9D8B030D-6E8A-4147-A177-3AD203B41FA5}">
                      <a16:colId xmlns:a16="http://schemas.microsoft.com/office/drawing/2014/main" val="1902942946"/>
                    </a:ext>
                  </a:extLst>
                </a:gridCol>
              </a:tblGrid>
              <a:tr h="148406">
                <a:tc gridSpan="2">
                  <a:txBody>
                    <a:bodyPr/>
                    <a:lstStyle/>
                    <a:p>
                      <a:r>
                        <a:rPr lang="en-US" sz="1400" b="1" u="sng" dirty="0">
                          <a:solidFill>
                            <a:schemeClr val="tx1"/>
                          </a:solidFill>
                        </a:rPr>
                        <a:t>BUSINESSES</a:t>
                      </a:r>
                      <a:endParaRPr lang="en-US" sz="1400" u="sng" dirty="0">
                        <a:solidFill>
                          <a:schemeClr val="tx1"/>
                        </a:solidFill>
                      </a:endParaRPr>
                    </a:p>
                  </a:txBody>
                  <a:tcPr>
                    <a:lnL w="38100" cap="flat" cmpd="sng" algn="ctr">
                      <a:solidFill>
                        <a:srgbClr val="008CD1"/>
                      </a:solidFill>
                      <a:prstDash val="solid"/>
                      <a:round/>
                      <a:headEnd type="none" w="med" len="med"/>
                      <a:tailEnd type="none" w="med" len="med"/>
                    </a:lnL>
                    <a:lnR w="38100" cap="flat" cmpd="sng" algn="ctr">
                      <a:solidFill>
                        <a:srgbClr val="008CD1"/>
                      </a:solidFill>
                      <a:prstDash val="solid"/>
                      <a:round/>
                      <a:headEnd type="none" w="med" len="med"/>
                      <a:tailEnd type="none" w="med" len="med"/>
                    </a:lnR>
                    <a:lnT w="38100" cap="flat" cmpd="sng" algn="ctr">
                      <a:solidFill>
                        <a:srgbClr val="008CD1"/>
                      </a:solidFill>
                      <a:prstDash val="solid"/>
                      <a:round/>
                      <a:headEnd type="none" w="med" len="med"/>
                      <a:tailEnd type="none" w="med" len="med"/>
                    </a:lnT>
                    <a:noFill/>
                  </a:tcPr>
                </a:tc>
                <a:tc hMerge="1">
                  <a:txBody>
                    <a:bodyPr/>
                    <a:lstStyle/>
                    <a:p>
                      <a:endParaRPr lang="en-US" sz="1600" dirty="0">
                        <a:solidFill>
                          <a:schemeClr val="tx1"/>
                        </a:solidFill>
                      </a:endParaRPr>
                    </a:p>
                  </a:txBody>
                  <a:tcPr>
                    <a:noFill/>
                  </a:tcPr>
                </a:tc>
                <a:extLst>
                  <a:ext uri="{0D108BD9-81ED-4DB2-BD59-A6C34878D82A}">
                    <a16:rowId xmlns:a16="http://schemas.microsoft.com/office/drawing/2014/main" val="2270266275"/>
                  </a:ext>
                </a:extLst>
              </a:tr>
              <a:tr h="259711">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rPr>
                        <a:t>Small businesses or farms (annual revenues &lt;$1M)</a:t>
                      </a:r>
                    </a:p>
                  </a:txBody>
                  <a:tcPr>
                    <a:lnL w="38100" cap="flat" cmpd="sng" algn="ctr">
                      <a:solidFill>
                        <a:srgbClr val="008CD1"/>
                      </a:solidFill>
                      <a:prstDash val="solid"/>
                      <a:round/>
                      <a:headEnd type="none" w="med" len="med"/>
                      <a:tailEnd type="none" w="med" len="med"/>
                    </a:lnL>
                    <a:lnB w="38100" cap="flat" cmpd="sng" algn="ctr">
                      <a:solidFill>
                        <a:srgbClr val="008CD1"/>
                      </a:solidFill>
                      <a:prstDash val="solid"/>
                      <a:round/>
                      <a:headEnd type="none" w="med" len="med"/>
                      <a:tailEnd type="none" w="med" len="med"/>
                    </a:lnB>
                    <a:no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solidFill>
                            <a:schemeClr val="tx1"/>
                          </a:solidFill>
                        </a:rPr>
                        <a:t>Underserved small business (annual revenue &lt;$100K and/or low income/minority owner(s)</a:t>
                      </a:r>
                    </a:p>
                  </a:txBody>
                  <a:tcPr>
                    <a:lnR w="38100" cap="flat" cmpd="sng" algn="ctr">
                      <a:solidFill>
                        <a:srgbClr val="008CD1"/>
                      </a:solidFill>
                      <a:prstDash val="solid"/>
                      <a:round/>
                      <a:headEnd type="none" w="med" len="med"/>
                      <a:tailEnd type="none" w="med" len="med"/>
                    </a:lnR>
                    <a:lnB w="38100" cap="flat" cmpd="sng" algn="ctr">
                      <a:solidFill>
                        <a:srgbClr val="008CD1"/>
                      </a:solidFill>
                      <a:prstDash val="solid"/>
                      <a:round/>
                      <a:headEnd type="none" w="med" len="med"/>
                      <a:tailEnd type="none" w="med" len="med"/>
                    </a:lnB>
                    <a:noFill/>
                  </a:tcPr>
                </a:tc>
                <a:extLst>
                  <a:ext uri="{0D108BD9-81ED-4DB2-BD59-A6C34878D82A}">
                    <a16:rowId xmlns:a16="http://schemas.microsoft.com/office/drawing/2014/main" val="624288343"/>
                  </a:ext>
                </a:extLst>
              </a:tr>
            </a:tbl>
          </a:graphicData>
        </a:graphic>
      </p:graphicFrame>
      <p:sp>
        <p:nvSpPr>
          <p:cNvPr id="51" name="TextBox 50"/>
          <p:cNvSpPr txBox="1"/>
          <p:nvPr/>
        </p:nvSpPr>
        <p:spPr>
          <a:xfrm>
            <a:off x="119604" y="4114786"/>
            <a:ext cx="1854318" cy="1200329"/>
          </a:xfrm>
          <a:prstGeom prst="rect">
            <a:avLst/>
          </a:prstGeom>
          <a:noFill/>
        </p:spPr>
        <p:txBody>
          <a:bodyPr wrap="square" rtlCol="0">
            <a:spAutoFit/>
          </a:bodyPr>
          <a:lstStyle/>
          <a:p>
            <a:r>
              <a:rPr lang="en-US" sz="1200" dirty="0"/>
              <a:t>Note: Borrowers and/or projects in regular font are categorized as “qualified lending.” Items in </a:t>
            </a:r>
            <a:r>
              <a:rPr lang="en-US" sz="1200" b="1" dirty="0"/>
              <a:t>BOLD</a:t>
            </a:r>
            <a:r>
              <a:rPr lang="en-US" sz="1200" dirty="0"/>
              <a:t> are categorized as “deep impact”</a:t>
            </a:r>
          </a:p>
        </p:txBody>
      </p:sp>
      <p:sp>
        <p:nvSpPr>
          <p:cNvPr id="57" name="Title 1">
            <a:extLst>
              <a:ext uri="{FF2B5EF4-FFF2-40B4-BE49-F238E27FC236}">
                <a16:creationId xmlns:a16="http://schemas.microsoft.com/office/drawing/2014/main" id="{C3C394AC-2D34-5549-896C-C19FF79F82C8}"/>
              </a:ext>
            </a:extLst>
          </p:cNvPr>
          <p:cNvSpPr txBox="1">
            <a:spLocks/>
          </p:cNvSpPr>
          <p:nvPr/>
        </p:nvSpPr>
        <p:spPr>
          <a:xfrm>
            <a:off x="6772275" y="52077"/>
            <a:ext cx="5342729" cy="101166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400" b="1" dirty="0">
                <a:solidFill>
                  <a:srgbClr val="008CD1"/>
                </a:solidFill>
                <a:latin typeface="+mn-lt"/>
              </a:rPr>
              <a:t>Increasing “Qualified” and “Deep Impact” Lending to “Target Communities”</a:t>
            </a:r>
            <a:endParaRPr lang="en-US" sz="1800" b="1" i="1" dirty="0">
              <a:solidFill>
                <a:srgbClr val="008CD1"/>
              </a:solidFill>
              <a:latin typeface="+mn-lt"/>
            </a:endParaRPr>
          </a:p>
        </p:txBody>
      </p:sp>
      <p:sp>
        <p:nvSpPr>
          <p:cNvPr id="76" name="Bent Arrow 75"/>
          <p:cNvSpPr/>
          <p:nvPr/>
        </p:nvSpPr>
        <p:spPr>
          <a:xfrm>
            <a:off x="2109082" y="1661256"/>
            <a:ext cx="881035" cy="1259725"/>
          </a:xfrm>
          <a:prstGeom prst="bentArrow">
            <a:avLst>
              <a:gd name="adj1" fmla="val 4382"/>
              <a:gd name="adj2" fmla="val 13713"/>
              <a:gd name="adj3" fmla="val 29838"/>
              <a:gd name="adj4" fmla="val 8812"/>
            </a:avLst>
          </a:prstGeom>
          <a:solidFill>
            <a:srgbClr val="008CD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chemeClr val="tx1"/>
              </a:solidFill>
            </a:endParaRPr>
          </a:p>
        </p:txBody>
      </p:sp>
      <p:sp>
        <p:nvSpPr>
          <p:cNvPr id="77" name="Right Arrow 76"/>
          <p:cNvSpPr/>
          <p:nvPr/>
        </p:nvSpPr>
        <p:spPr>
          <a:xfrm>
            <a:off x="2391994" y="2842805"/>
            <a:ext cx="598123" cy="245365"/>
          </a:xfrm>
          <a:prstGeom prst="rightArrow">
            <a:avLst>
              <a:gd name="adj1" fmla="val 14249"/>
              <a:gd name="adj2" fmla="val 99742"/>
            </a:avLst>
          </a:prstGeom>
          <a:solidFill>
            <a:srgbClr val="008CD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78" name="Right Arrow 77"/>
          <p:cNvSpPr/>
          <p:nvPr/>
        </p:nvSpPr>
        <p:spPr>
          <a:xfrm>
            <a:off x="2391994" y="3668910"/>
            <a:ext cx="598123" cy="245365"/>
          </a:xfrm>
          <a:prstGeom prst="rightArrow">
            <a:avLst>
              <a:gd name="adj1" fmla="val 14249"/>
              <a:gd name="adj2" fmla="val 99742"/>
            </a:avLst>
          </a:prstGeom>
          <a:solidFill>
            <a:srgbClr val="008CD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79" name="Bent Arrow 78"/>
          <p:cNvSpPr/>
          <p:nvPr/>
        </p:nvSpPr>
        <p:spPr>
          <a:xfrm flipV="1">
            <a:off x="2109082" y="3741100"/>
            <a:ext cx="881035" cy="1904326"/>
          </a:xfrm>
          <a:prstGeom prst="bentArrow">
            <a:avLst>
              <a:gd name="adj1" fmla="val 4382"/>
              <a:gd name="adj2" fmla="val 13713"/>
              <a:gd name="adj3" fmla="val 29838"/>
              <a:gd name="adj4" fmla="val 8812"/>
            </a:avLst>
          </a:prstGeom>
          <a:solidFill>
            <a:srgbClr val="008CD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66997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9BE4B-472E-CCAA-17BA-C2C4CA6C207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5B68723-863B-6D8B-3EB0-EA74E00403EC}"/>
              </a:ext>
            </a:extLst>
          </p:cNvPr>
          <p:cNvPicPr>
            <a:picLocks noChangeAspect="1"/>
          </p:cNvPicPr>
          <p:nvPr/>
        </p:nvPicPr>
        <p:blipFill>
          <a:blip r:embed="rId3"/>
          <a:srcRect/>
          <a:stretch/>
        </p:blipFill>
        <p:spPr>
          <a:xfrm>
            <a:off x="-1572" y="-235128"/>
            <a:ext cx="12192000" cy="6858000"/>
          </a:xfrm>
          <a:prstGeom prst="rect">
            <a:avLst/>
          </a:prstGeom>
        </p:spPr>
      </p:pic>
      <p:sp>
        <p:nvSpPr>
          <p:cNvPr id="4" name="Title 1">
            <a:extLst>
              <a:ext uri="{FF2B5EF4-FFF2-40B4-BE49-F238E27FC236}">
                <a16:creationId xmlns:a16="http://schemas.microsoft.com/office/drawing/2014/main" id="{D18FA291-86F0-C46A-A832-3C442F3E6450}"/>
              </a:ext>
            </a:extLst>
          </p:cNvPr>
          <p:cNvSpPr txBox="1">
            <a:spLocks/>
          </p:cNvSpPr>
          <p:nvPr/>
        </p:nvSpPr>
        <p:spPr>
          <a:xfrm>
            <a:off x="119936" y="432753"/>
            <a:ext cx="11948984" cy="93933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000" b="1" dirty="0">
              <a:solidFill>
                <a:srgbClr val="008CD1"/>
              </a:solidFill>
              <a:latin typeface="+mn-lt"/>
            </a:endParaRPr>
          </a:p>
        </p:txBody>
      </p:sp>
      <p:sp>
        <p:nvSpPr>
          <p:cNvPr id="5" name="TextBox 4">
            <a:extLst>
              <a:ext uri="{FF2B5EF4-FFF2-40B4-BE49-F238E27FC236}">
                <a16:creationId xmlns:a16="http://schemas.microsoft.com/office/drawing/2014/main" id="{C7D6C121-137C-83BF-63E3-805EF946D2FE}"/>
              </a:ext>
            </a:extLst>
          </p:cNvPr>
          <p:cNvSpPr txBox="1"/>
          <p:nvPr/>
        </p:nvSpPr>
        <p:spPr>
          <a:xfrm>
            <a:off x="3350614" y="2470552"/>
            <a:ext cx="7820192" cy="2739211"/>
          </a:xfrm>
          <a:prstGeom prst="rect">
            <a:avLst/>
          </a:prstGeom>
          <a:noFill/>
        </p:spPr>
        <p:txBody>
          <a:bodyPr wrap="square">
            <a:spAutoFit/>
          </a:bodyPr>
          <a:lstStyle/>
          <a:p>
            <a:pPr algn="ctr"/>
            <a:r>
              <a:rPr lang="en-US" sz="2800" b="1" dirty="0">
                <a:solidFill>
                  <a:srgbClr val="008BD1"/>
                </a:solidFill>
              </a:rPr>
              <a:t>Southern Bancorp received:</a:t>
            </a:r>
          </a:p>
          <a:p>
            <a:endParaRPr lang="en-US" sz="2800" dirty="0">
              <a:solidFill>
                <a:srgbClr val="008BD1"/>
              </a:solidFill>
            </a:endParaRPr>
          </a:p>
          <a:p>
            <a:pPr marL="914400" lvl="1" indent="-457200">
              <a:buFont typeface="Wingdings" panose="05000000000000000000" pitchFamily="2" charset="2"/>
              <a:buChar char="Ø"/>
            </a:pPr>
            <a:r>
              <a:rPr lang="en-US" sz="2800" dirty="0">
                <a:solidFill>
                  <a:srgbClr val="008BD1"/>
                </a:solidFill>
              </a:rPr>
              <a:t>Bank Enterprise Award (BEA): </a:t>
            </a:r>
            <a:r>
              <a:rPr lang="en-US" sz="2800" b="1" dirty="0">
                <a:solidFill>
                  <a:srgbClr val="008BD1"/>
                </a:solidFill>
              </a:rPr>
              <a:t>$163,012</a:t>
            </a:r>
          </a:p>
          <a:p>
            <a:pPr marL="914400" lvl="1" indent="-457200">
              <a:buFont typeface="Wingdings" panose="05000000000000000000" pitchFamily="2" charset="2"/>
              <a:buChar char="Ø"/>
            </a:pPr>
            <a:r>
              <a:rPr lang="en-US" sz="2800" dirty="0">
                <a:solidFill>
                  <a:srgbClr val="008BD1"/>
                </a:solidFill>
              </a:rPr>
              <a:t>Financial Assistance Award (FA): </a:t>
            </a:r>
            <a:r>
              <a:rPr lang="en-US" sz="2800" b="1" dirty="0">
                <a:solidFill>
                  <a:srgbClr val="008BD1"/>
                </a:solidFill>
              </a:rPr>
              <a:t>$1,285,000</a:t>
            </a:r>
          </a:p>
          <a:p>
            <a:r>
              <a:rPr lang="en-US" sz="2800" b="1" dirty="0">
                <a:solidFill>
                  <a:srgbClr val="008BD1"/>
                </a:solidFill>
              </a:rPr>
              <a:t>				</a:t>
            </a:r>
          </a:p>
          <a:p>
            <a:pPr algn="ctr"/>
            <a:r>
              <a:rPr lang="en-US" sz="3200" b="1" dirty="0">
                <a:solidFill>
                  <a:srgbClr val="008BD1"/>
                </a:solidFill>
              </a:rPr>
              <a:t>Total: $1,448,012</a:t>
            </a:r>
            <a:endParaRPr lang="en-US" sz="2800" b="1" dirty="0">
              <a:solidFill>
                <a:srgbClr val="008BD1"/>
              </a:solidFill>
            </a:endParaRPr>
          </a:p>
        </p:txBody>
      </p:sp>
      <p:pic>
        <p:nvPicPr>
          <p:cNvPr id="7" name="Picture 2" descr="What is the CDFI Fund?">
            <a:extLst>
              <a:ext uri="{FF2B5EF4-FFF2-40B4-BE49-F238E27FC236}">
                <a16:creationId xmlns:a16="http://schemas.microsoft.com/office/drawing/2014/main" id="{ED364308-B5CC-CF0D-AAB2-2C4B82B9B5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384" y="285346"/>
            <a:ext cx="2535309" cy="21345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15202" y="420775"/>
            <a:ext cx="8559562" cy="1446550"/>
          </a:xfrm>
          <a:prstGeom prst="rect">
            <a:avLst/>
          </a:prstGeom>
          <a:noFill/>
        </p:spPr>
        <p:txBody>
          <a:bodyPr wrap="square" rtlCol="0">
            <a:spAutoFit/>
          </a:bodyPr>
          <a:lstStyle/>
          <a:p>
            <a:pPr algn="ctr"/>
            <a:r>
              <a:rPr lang="en-US" sz="4400" b="1" dirty="0">
                <a:solidFill>
                  <a:srgbClr val="008CD1"/>
                </a:solidFill>
              </a:rPr>
              <a:t>FY 2024 CDFI Fund Program Awards announced in Q3 2024</a:t>
            </a:r>
          </a:p>
        </p:txBody>
      </p:sp>
    </p:spTree>
    <p:extLst>
      <p:ext uri="{BB962C8B-B14F-4D97-AF65-F5344CB8AC3E}">
        <p14:creationId xmlns:p14="http://schemas.microsoft.com/office/powerpoint/2010/main" val="345803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7B5726D-8073-673B-AA10-BA1A40D24404}"/>
              </a:ext>
            </a:extLst>
          </p:cNvPr>
          <p:cNvPicPr>
            <a:picLocks noChangeAspect="1"/>
          </p:cNvPicPr>
          <p:nvPr/>
        </p:nvPicPr>
        <p:blipFill>
          <a:blip r:embed="rId3"/>
          <a:srcRect/>
          <a:stretch/>
        </p:blipFill>
        <p:spPr>
          <a:xfrm>
            <a:off x="-1572" y="21273"/>
            <a:ext cx="12192000" cy="6858000"/>
          </a:xfrm>
          <a:prstGeom prst="rect">
            <a:avLst/>
          </a:prstGeom>
        </p:spPr>
      </p:pic>
      <p:sp>
        <p:nvSpPr>
          <p:cNvPr id="4" name="Title 1">
            <a:extLst>
              <a:ext uri="{FF2B5EF4-FFF2-40B4-BE49-F238E27FC236}">
                <a16:creationId xmlns:a16="http://schemas.microsoft.com/office/drawing/2014/main" id="{8E15D58F-C69B-D7B7-11BB-CC3E84D0CAF2}"/>
              </a:ext>
            </a:extLst>
          </p:cNvPr>
          <p:cNvSpPr txBox="1">
            <a:spLocks/>
          </p:cNvSpPr>
          <p:nvPr/>
        </p:nvSpPr>
        <p:spPr>
          <a:xfrm>
            <a:off x="0" y="224094"/>
            <a:ext cx="11948984" cy="93933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dirty="0">
                <a:solidFill>
                  <a:srgbClr val="008CD1"/>
                </a:solidFill>
                <a:latin typeface="+mn-lt"/>
              </a:rPr>
              <a:t>Celebrating 30 Years of the CDFI Fund</a:t>
            </a:r>
          </a:p>
        </p:txBody>
      </p:sp>
      <p:sp>
        <p:nvSpPr>
          <p:cNvPr id="3" name="TextBox 2">
            <a:extLst>
              <a:ext uri="{FF2B5EF4-FFF2-40B4-BE49-F238E27FC236}">
                <a16:creationId xmlns:a16="http://schemas.microsoft.com/office/drawing/2014/main" id="{B1F76F3E-9BF5-BBA9-7410-93CC7F3F79B9}"/>
              </a:ext>
            </a:extLst>
          </p:cNvPr>
          <p:cNvSpPr txBox="1"/>
          <p:nvPr/>
        </p:nvSpPr>
        <p:spPr>
          <a:xfrm>
            <a:off x="1385455" y="1440674"/>
            <a:ext cx="9770225" cy="1077218"/>
          </a:xfrm>
          <a:prstGeom prst="rect">
            <a:avLst/>
          </a:prstGeom>
          <a:noFill/>
        </p:spPr>
        <p:txBody>
          <a:bodyPr wrap="square" rtlCol="0">
            <a:spAutoFit/>
          </a:bodyPr>
          <a:lstStyle/>
          <a:p>
            <a:pPr algn="ctr"/>
            <a:r>
              <a:rPr lang="en-US" sz="1600" i="1" dirty="0">
                <a:latin typeface="+mj-lt"/>
              </a:rPr>
              <a:t>Since its creation, the CDFI Fund has awarded more than $7 billion to CDFIs and community lenders and $76 billion in tax credits to community development entities. Every dollar the CDFI Fund invests is estimated to catalyze at least eight dollars in private-sector investment, magnifying its impact. </a:t>
            </a:r>
          </a:p>
          <a:p>
            <a:pPr algn="ctr"/>
            <a:r>
              <a:rPr lang="en-US" sz="1600" b="1" i="1" dirty="0">
                <a:solidFill>
                  <a:srgbClr val="008BD1"/>
                </a:solidFill>
                <a:latin typeface="+mj-lt"/>
              </a:rPr>
              <a:t>-</a:t>
            </a:r>
            <a:r>
              <a:rPr lang="en-US" sz="1600" b="1" dirty="0">
                <a:solidFill>
                  <a:srgbClr val="008BD1"/>
                </a:solidFill>
                <a:latin typeface="+mj-lt"/>
              </a:rPr>
              <a:t> US Treasury Secretary Janet Yellen, </a:t>
            </a:r>
            <a:r>
              <a:rPr lang="en-US" sz="1600" b="1" i="1" dirty="0">
                <a:solidFill>
                  <a:srgbClr val="008BD1"/>
                </a:solidFill>
                <a:latin typeface="+mj-lt"/>
              </a:rPr>
              <a:t>September 19, 2024</a:t>
            </a:r>
          </a:p>
        </p:txBody>
      </p:sp>
      <p:sp>
        <p:nvSpPr>
          <p:cNvPr id="5" name="TextBox 4"/>
          <p:cNvSpPr txBox="1"/>
          <p:nvPr/>
        </p:nvSpPr>
        <p:spPr>
          <a:xfrm>
            <a:off x="606647" y="1037482"/>
            <a:ext cx="11051177" cy="369332"/>
          </a:xfrm>
          <a:prstGeom prst="rect">
            <a:avLst/>
          </a:prstGeom>
          <a:noFill/>
        </p:spPr>
        <p:txBody>
          <a:bodyPr wrap="square" rtlCol="0">
            <a:spAutoFit/>
          </a:bodyPr>
          <a:lstStyle/>
          <a:p>
            <a:pPr algn="ctr"/>
            <a:r>
              <a:rPr lang="en-US" b="1" dirty="0">
                <a:solidFill>
                  <a:srgbClr val="002060"/>
                </a:solidFill>
              </a:rPr>
              <a:t>The Riegle Act, which created the CDFI Fund, was signed into law on September 23, 1994, by President Bill Clinton</a:t>
            </a:r>
          </a:p>
        </p:txBody>
      </p:sp>
      <p:pic>
        <p:nvPicPr>
          <p:cNvPr id="9" name="Picture 8" descr="A group of people posing for a photo&#10;&#10;Description automatically generated">
            <a:extLst>
              <a:ext uri="{FF2B5EF4-FFF2-40B4-BE49-F238E27FC236}">
                <a16:creationId xmlns:a16="http://schemas.microsoft.com/office/drawing/2014/main" id="{CE4C0BB4-06F6-4077-3AB2-554687FAE822}"/>
              </a:ext>
            </a:extLst>
          </p:cNvPr>
          <p:cNvPicPr>
            <a:picLocks noChangeAspect="1"/>
          </p:cNvPicPr>
          <p:nvPr/>
        </p:nvPicPr>
        <p:blipFill>
          <a:blip r:embed="rId4"/>
          <a:stretch>
            <a:fillRect/>
          </a:stretch>
        </p:blipFill>
        <p:spPr>
          <a:xfrm>
            <a:off x="3290500" y="2676972"/>
            <a:ext cx="5960133" cy="3326273"/>
          </a:xfrm>
          <a:prstGeom prst="rect">
            <a:avLst/>
          </a:prstGeom>
        </p:spPr>
      </p:pic>
    </p:spTree>
    <p:extLst>
      <p:ext uri="{BB962C8B-B14F-4D97-AF65-F5344CB8AC3E}">
        <p14:creationId xmlns:p14="http://schemas.microsoft.com/office/powerpoint/2010/main" val="6645660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1EC911-CC8F-3AE1-E160-3AEDBE0954FD}"/>
              </a:ext>
            </a:extLst>
          </p:cNvPr>
          <p:cNvPicPr>
            <a:picLocks noChangeAspect="1"/>
          </p:cNvPicPr>
          <p:nvPr/>
        </p:nvPicPr>
        <p:blipFill>
          <a:blip r:embed="rId3"/>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060D23C4-761B-F876-885A-D631382158B6}"/>
              </a:ext>
            </a:extLst>
          </p:cNvPr>
          <p:cNvPicPr>
            <a:picLocks noChangeAspect="1"/>
          </p:cNvPicPr>
          <p:nvPr/>
        </p:nvPicPr>
        <p:blipFill>
          <a:blip r:embed="rId4">
            <a:alphaModFix amt="57000"/>
          </a:blip>
          <a:stretch>
            <a:fillRect/>
          </a:stretch>
        </p:blipFill>
        <p:spPr>
          <a:xfrm>
            <a:off x="1" y="1007745"/>
            <a:ext cx="7749914" cy="592255"/>
          </a:xfrm>
          <a:prstGeom prst="rect">
            <a:avLst/>
          </a:prstGeom>
        </p:spPr>
      </p:pic>
      <p:sp>
        <p:nvSpPr>
          <p:cNvPr id="11" name="Content Placeholder 1">
            <a:extLst>
              <a:ext uri="{FF2B5EF4-FFF2-40B4-BE49-F238E27FC236}">
                <a16:creationId xmlns:a16="http://schemas.microsoft.com/office/drawing/2014/main" id="{125776E6-43EE-1A59-F5A8-C758520DC723}"/>
              </a:ext>
            </a:extLst>
          </p:cNvPr>
          <p:cNvSpPr txBox="1">
            <a:spLocks/>
          </p:cNvSpPr>
          <p:nvPr/>
        </p:nvSpPr>
        <p:spPr>
          <a:xfrm>
            <a:off x="253072" y="356118"/>
            <a:ext cx="10396999" cy="636548"/>
          </a:xfrm>
          <a:prstGeom prst="rect">
            <a:avLst/>
          </a:prstGeom>
        </p:spPr>
        <p:txBody>
          <a:bodyPr vert="horz" wrap="square" lIns="0" tIns="0" rIns="0" bIns="0" rtlCol="0">
            <a:noAutofit/>
          </a:bodyPr>
          <a:lstStyle>
            <a:lvl1pPr marL="0" indent="0" algn="ctr" defTabSz="914400" rtl="0" eaLnBrk="1" latinLnBrk="0" hangingPunct="1">
              <a:lnSpc>
                <a:spcPct val="100000"/>
              </a:lnSpc>
              <a:spcBef>
                <a:spcPts val="300"/>
              </a:spcBef>
              <a:spcAft>
                <a:spcPts val="300"/>
              </a:spcAft>
              <a:buClr>
                <a:schemeClr val="tx1"/>
              </a:buClr>
              <a:buSzPct val="100000"/>
              <a:buFont typeface="Segoe UI" panose="020B0502040204020203" pitchFamily="34" charset="0"/>
              <a:buNone/>
              <a:defRPr lang="en-US" sz="2400" kern="1200">
                <a:solidFill>
                  <a:schemeClr val="tx1"/>
                </a:solidFill>
                <a:latin typeface="+mn-lt"/>
                <a:ea typeface="Verdana" panose="020B0604030504040204" pitchFamily="34" charset="0"/>
                <a:cs typeface="Arial" panose="020B0604020202020204" pitchFamily="34" charset="0"/>
              </a:defRPr>
            </a:lvl1pPr>
            <a:lvl2pPr marL="457200" indent="0" algn="ctr" defTabSz="914400" rtl="0" eaLnBrk="1" latinLnBrk="0" hangingPunct="1">
              <a:lnSpc>
                <a:spcPct val="100000"/>
              </a:lnSpc>
              <a:spcBef>
                <a:spcPts val="0"/>
              </a:spcBef>
              <a:spcAft>
                <a:spcPts val="300"/>
              </a:spcAft>
              <a:buClr>
                <a:schemeClr val="tx1"/>
              </a:buClr>
              <a:buSzPct val="110000"/>
              <a:buFont typeface="Wingdings" panose="05000000000000000000" pitchFamily="2" charset="2"/>
              <a:buNone/>
              <a:defRPr lang="en-US" sz="2000" kern="1200">
                <a:solidFill>
                  <a:schemeClr val="tx1"/>
                </a:solidFill>
                <a:latin typeface="+mn-lt"/>
                <a:ea typeface="Verdana" panose="020B0604030504040204" pitchFamily="34" charset="0"/>
                <a:cs typeface="+mn-cs"/>
              </a:defRPr>
            </a:lvl2pPr>
            <a:lvl3pPr marL="914400" indent="0" algn="ctr" defTabSz="914400" rtl="0" eaLnBrk="1" latinLnBrk="0" hangingPunct="1">
              <a:lnSpc>
                <a:spcPct val="100000"/>
              </a:lnSpc>
              <a:spcBef>
                <a:spcPts val="0"/>
              </a:spcBef>
              <a:spcAft>
                <a:spcPts val="300"/>
              </a:spcAft>
              <a:buClr>
                <a:schemeClr val="tx1"/>
              </a:buClr>
              <a:buSzPct val="110000"/>
              <a:buFont typeface="Arial" panose="020B0604020202020204" pitchFamily="34" charset="0"/>
              <a:buNone/>
              <a:defRPr lang="en-US" sz="1800" kern="1200">
                <a:solidFill>
                  <a:schemeClr val="tx1"/>
                </a:solidFill>
                <a:latin typeface="+mn-lt"/>
                <a:ea typeface="Verdana" panose="020B0604030504040204" pitchFamily="34" charset="0"/>
                <a:cs typeface="+mn-cs"/>
              </a:defRPr>
            </a:lvl3pPr>
            <a:lvl4pPr marL="1371600" indent="0" algn="ctr" defTabSz="914400" rtl="0" eaLnBrk="1" latinLnBrk="0" hangingPunct="1">
              <a:lnSpc>
                <a:spcPct val="100000"/>
              </a:lnSpc>
              <a:spcBef>
                <a:spcPts val="0"/>
              </a:spcBef>
              <a:spcAft>
                <a:spcPts val="300"/>
              </a:spcAft>
              <a:buClr>
                <a:schemeClr val="tx1"/>
              </a:buClr>
              <a:buSzPct val="100000"/>
              <a:buFont typeface="Arial" panose="020B0604020202020204" pitchFamily="34" charset="0"/>
              <a:buNone/>
              <a:defRPr lang="en-US" sz="1600" kern="1200">
                <a:solidFill>
                  <a:schemeClr val="tx1"/>
                </a:solidFill>
                <a:latin typeface="+mn-lt"/>
                <a:ea typeface="Verdana" panose="020B0604030504040204" pitchFamily="34" charset="0"/>
                <a:cs typeface="+mn-cs"/>
              </a:defRPr>
            </a:lvl4pPr>
            <a:lvl5pPr marL="1828800" indent="0" algn="ctr" defTabSz="914400" rtl="0" eaLnBrk="1" latinLnBrk="0" hangingPunct="1">
              <a:lnSpc>
                <a:spcPct val="100000"/>
              </a:lnSpc>
              <a:spcBef>
                <a:spcPts val="0"/>
              </a:spcBef>
              <a:spcAft>
                <a:spcPts val="300"/>
              </a:spcAft>
              <a:buClr>
                <a:schemeClr val="tx1"/>
              </a:buClr>
              <a:buSzPct val="100000"/>
              <a:buFont typeface="Arial" panose="020B0604020202020204" pitchFamily="34" charset="0"/>
              <a:buNone/>
              <a:defRPr lang="en-US" sz="1600" kern="1200">
                <a:solidFill>
                  <a:schemeClr val="tx1"/>
                </a:solidFill>
                <a:latin typeface="+mn-lt"/>
                <a:ea typeface="Verdana" panose="020B0604030504040204" pitchFamily="34" charset="0"/>
                <a:cs typeface="+mn-cs"/>
              </a:defRPr>
            </a:lvl5pPr>
            <a:lvl6pPr marL="2286000" indent="0" algn="ctr" defTabSz="914400" rtl="0" eaLnBrk="1" latinLnBrk="0" hangingPunct="1">
              <a:lnSpc>
                <a:spcPct val="100000"/>
              </a:lnSpc>
              <a:spcBef>
                <a:spcPts val="0"/>
              </a:spcBef>
              <a:spcAft>
                <a:spcPts val="300"/>
              </a:spcAft>
              <a:buSzPct val="100000"/>
              <a:buFont typeface="Arial" panose="020B0604020202020204" pitchFamily="34" charset="0"/>
              <a:buNone/>
              <a:defRPr sz="1600" kern="1200">
                <a:solidFill>
                  <a:schemeClr val="tx1"/>
                </a:solidFill>
                <a:latin typeface="+mn-lt"/>
                <a:ea typeface="+mn-ea"/>
                <a:cs typeface="Arial" panose="020B0604020202020204" pitchFamily="34" charset="0"/>
              </a:defRPr>
            </a:lvl6pPr>
            <a:lvl7pPr marL="2743200" indent="0" algn="ctr" defTabSz="914400" rtl="0" eaLnBrk="1" latinLnBrk="0" hangingPunct="1">
              <a:lnSpc>
                <a:spcPct val="100000"/>
              </a:lnSpc>
              <a:spcBef>
                <a:spcPts val="0"/>
              </a:spcBef>
              <a:spcAft>
                <a:spcPts val="300"/>
              </a:spcAft>
              <a:buSzPct val="100000"/>
              <a:buFont typeface="Arial" panose="020B0604020202020204" pitchFamily="34" charset="0"/>
              <a:buNone/>
              <a:defRPr sz="1600" kern="1200">
                <a:solidFill>
                  <a:schemeClr val="tx1"/>
                </a:solidFill>
                <a:latin typeface="+mn-lt"/>
                <a:ea typeface="+mn-ea"/>
                <a:cs typeface="Arial" panose="020B0604020202020204" pitchFamily="34" charset="0"/>
              </a:defRPr>
            </a:lvl7pPr>
            <a:lvl8pPr marL="3200400" indent="0" algn="ctr" defTabSz="914400" rtl="0" eaLnBrk="1" latinLnBrk="0" hangingPunct="1">
              <a:lnSpc>
                <a:spcPct val="100000"/>
              </a:lnSpc>
              <a:spcBef>
                <a:spcPts val="0"/>
              </a:spcBef>
              <a:spcAft>
                <a:spcPts val="300"/>
              </a:spcAft>
              <a:buSzPct val="100000"/>
              <a:buFont typeface="Arial" panose="020B0604020202020204" pitchFamily="34" charset="0"/>
              <a:buNone/>
              <a:defRPr sz="1600" kern="1200">
                <a:solidFill>
                  <a:schemeClr val="tx1"/>
                </a:solidFill>
                <a:latin typeface="+mn-lt"/>
                <a:ea typeface="+mn-ea"/>
                <a:cs typeface="Arial" panose="020B0604020202020204" pitchFamily="34" charset="0"/>
              </a:defRPr>
            </a:lvl8pPr>
            <a:lvl9pPr marL="3657600" indent="0" algn="ctr" defTabSz="914400" rtl="0" eaLnBrk="1" latinLnBrk="0" hangingPunct="1">
              <a:lnSpc>
                <a:spcPct val="100000"/>
              </a:lnSpc>
              <a:spcBef>
                <a:spcPts val="0"/>
              </a:spcBef>
              <a:spcAft>
                <a:spcPts val="300"/>
              </a:spcAft>
              <a:buSzPct val="100000"/>
              <a:buFont typeface="Arial" panose="020B0604020202020204" pitchFamily="34" charset="0"/>
              <a:buNone/>
              <a:defRPr sz="1600" kern="1200">
                <a:solidFill>
                  <a:schemeClr val="tx1"/>
                </a:solidFill>
                <a:latin typeface="+mn-lt"/>
                <a:ea typeface="+mn-ea"/>
                <a:cs typeface="Arial" panose="020B0604020202020204" pitchFamily="34" charset="0"/>
              </a:defRPr>
            </a:lvl9pPr>
          </a:lstStyle>
          <a:p>
            <a:pPr algn="l">
              <a:spcBef>
                <a:spcPts val="0"/>
              </a:spcBef>
            </a:pPr>
            <a:r>
              <a:rPr lang="en-US" sz="4800" b="1" dirty="0">
                <a:solidFill>
                  <a:srgbClr val="03446C"/>
                </a:solidFill>
                <a:latin typeface="Glober Bold"/>
                <a:cs typeface="Gisha" panose="020F0502020204030204" pitchFamily="34" charset="-79"/>
              </a:rPr>
              <a:t>Mission-Driven Deposits</a:t>
            </a:r>
          </a:p>
        </p:txBody>
      </p:sp>
      <p:sp>
        <p:nvSpPr>
          <p:cNvPr id="12" name="Content Placeholder 1">
            <a:extLst>
              <a:ext uri="{FF2B5EF4-FFF2-40B4-BE49-F238E27FC236}">
                <a16:creationId xmlns:a16="http://schemas.microsoft.com/office/drawing/2014/main" id="{E22D3F2B-2DBF-D9AA-244D-CB116914AEF4}"/>
              </a:ext>
            </a:extLst>
          </p:cNvPr>
          <p:cNvSpPr txBox="1">
            <a:spLocks/>
          </p:cNvSpPr>
          <p:nvPr/>
        </p:nvSpPr>
        <p:spPr>
          <a:xfrm>
            <a:off x="232399" y="1108203"/>
            <a:ext cx="10702475" cy="636548"/>
          </a:xfrm>
          <a:prstGeom prst="rect">
            <a:avLst/>
          </a:prstGeom>
        </p:spPr>
        <p:txBody>
          <a:bodyPr vert="horz" wrap="square" lIns="0" tIns="0" rIns="0" bIns="0" rtlCol="0">
            <a:noAutofit/>
          </a:bodyPr>
          <a:lstStyle>
            <a:lvl1pPr marL="0" indent="0" algn="ctr" defTabSz="914400" rtl="0" eaLnBrk="1" latinLnBrk="0" hangingPunct="1">
              <a:lnSpc>
                <a:spcPct val="100000"/>
              </a:lnSpc>
              <a:spcBef>
                <a:spcPts val="300"/>
              </a:spcBef>
              <a:spcAft>
                <a:spcPts val="300"/>
              </a:spcAft>
              <a:buClr>
                <a:schemeClr val="tx1"/>
              </a:buClr>
              <a:buSzPct val="100000"/>
              <a:buFont typeface="Segoe UI" panose="020B0502040204020203" pitchFamily="34" charset="0"/>
              <a:buNone/>
              <a:defRPr lang="en-US" sz="2400" kern="1200">
                <a:solidFill>
                  <a:schemeClr val="tx1"/>
                </a:solidFill>
                <a:latin typeface="+mn-lt"/>
                <a:ea typeface="Verdana" panose="020B0604030504040204" pitchFamily="34" charset="0"/>
                <a:cs typeface="Arial" panose="020B0604020202020204" pitchFamily="34" charset="0"/>
              </a:defRPr>
            </a:lvl1pPr>
            <a:lvl2pPr marL="457200" indent="0" algn="ctr" defTabSz="914400" rtl="0" eaLnBrk="1" latinLnBrk="0" hangingPunct="1">
              <a:lnSpc>
                <a:spcPct val="100000"/>
              </a:lnSpc>
              <a:spcBef>
                <a:spcPts val="0"/>
              </a:spcBef>
              <a:spcAft>
                <a:spcPts val="300"/>
              </a:spcAft>
              <a:buClr>
                <a:schemeClr val="tx1"/>
              </a:buClr>
              <a:buSzPct val="110000"/>
              <a:buFont typeface="Wingdings" panose="05000000000000000000" pitchFamily="2" charset="2"/>
              <a:buNone/>
              <a:defRPr lang="en-US" sz="2000" kern="1200">
                <a:solidFill>
                  <a:schemeClr val="tx1"/>
                </a:solidFill>
                <a:latin typeface="+mn-lt"/>
                <a:ea typeface="Verdana" panose="020B0604030504040204" pitchFamily="34" charset="0"/>
                <a:cs typeface="+mn-cs"/>
              </a:defRPr>
            </a:lvl2pPr>
            <a:lvl3pPr marL="914400" indent="0" algn="ctr" defTabSz="914400" rtl="0" eaLnBrk="1" latinLnBrk="0" hangingPunct="1">
              <a:lnSpc>
                <a:spcPct val="100000"/>
              </a:lnSpc>
              <a:spcBef>
                <a:spcPts val="0"/>
              </a:spcBef>
              <a:spcAft>
                <a:spcPts val="300"/>
              </a:spcAft>
              <a:buClr>
                <a:schemeClr val="tx1"/>
              </a:buClr>
              <a:buSzPct val="110000"/>
              <a:buFont typeface="Arial" panose="020B0604020202020204" pitchFamily="34" charset="0"/>
              <a:buNone/>
              <a:defRPr lang="en-US" sz="1800" kern="1200">
                <a:solidFill>
                  <a:schemeClr val="tx1"/>
                </a:solidFill>
                <a:latin typeface="+mn-lt"/>
                <a:ea typeface="Verdana" panose="020B0604030504040204" pitchFamily="34" charset="0"/>
                <a:cs typeface="+mn-cs"/>
              </a:defRPr>
            </a:lvl3pPr>
            <a:lvl4pPr marL="1371600" indent="0" algn="ctr" defTabSz="914400" rtl="0" eaLnBrk="1" latinLnBrk="0" hangingPunct="1">
              <a:lnSpc>
                <a:spcPct val="100000"/>
              </a:lnSpc>
              <a:spcBef>
                <a:spcPts val="0"/>
              </a:spcBef>
              <a:spcAft>
                <a:spcPts val="300"/>
              </a:spcAft>
              <a:buClr>
                <a:schemeClr val="tx1"/>
              </a:buClr>
              <a:buSzPct val="100000"/>
              <a:buFont typeface="Arial" panose="020B0604020202020204" pitchFamily="34" charset="0"/>
              <a:buNone/>
              <a:defRPr lang="en-US" sz="1600" kern="1200">
                <a:solidFill>
                  <a:schemeClr val="tx1"/>
                </a:solidFill>
                <a:latin typeface="+mn-lt"/>
                <a:ea typeface="Verdana" panose="020B0604030504040204" pitchFamily="34" charset="0"/>
                <a:cs typeface="+mn-cs"/>
              </a:defRPr>
            </a:lvl4pPr>
            <a:lvl5pPr marL="1828800" indent="0" algn="ctr" defTabSz="914400" rtl="0" eaLnBrk="1" latinLnBrk="0" hangingPunct="1">
              <a:lnSpc>
                <a:spcPct val="100000"/>
              </a:lnSpc>
              <a:spcBef>
                <a:spcPts val="0"/>
              </a:spcBef>
              <a:spcAft>
                <a:spcPts val="300"/>
              </a:spcAft>
              <a:buClr>
                <a:schemeClr val="tx1"/>
              </a:buClr>
              <a:buSzPct val="100000"/>
              <a:buFont typeface="Arial" panose="020B0604020202020204" pitchFamily="34" charset="0"/>
              <a:buNone/>
              <a:defRPr lang="en-US" sz="1600" kern="1200">
                <a:solidFill>
                  <a:schemeClr val="tx1"/>
                </a:solidFill>
                <a:latin typeface="+mn-lt"/>
                <a:ea typeface="Verdana" panose="020B0604030504040204" pitchFamily="34" charset="0"/>
                <a:cs typeface="+mn-cs"/>
              </a:defRPr>
            </a:lvl5pPr>
            <a:lvl6pPr marL="2286000" indent="0" algn="ctr" defTabSz="914400" rtl="0" eaLnBrk="1" latinLnBrk="0" hangingPunct="1">
              <a:lnSpc>
                <a:spcPct val="100000"/>
              </a:lnSpc>
              <a:spcBef>
                <a:spcPts val="0"/>
              </a:spcBef>
              <a:spcAft>
                <a:spcPts val="300"/>
              </a:spcAft>
              <a:buSzPct val="100000"/>
              <a:buFont typeface="Arial" panose="020B0604020202020204" pitchFamily="34" charset="0"/>
              <a:buNone/>
              <a:defRPr sz="1600" kern="1200">
                <a:solidFill>
                  <a:schemeClr val="tx1"/>
                </a:solidFill>
                <a:latin typeface="+mn-lt"/>
                <a:ea typeface="+mn-ea"/>
                <a:cs typeface="Arial" panose="020B0604020202020204" pitchFamily="34" charset="0"/>
              </a:defRPr>
            </a:lvl6pPr>
            <a:lvl7pPr marL="2743200" indent="0" algn="ctr" defTabSz="914400" rtl="0" eaLnBrk="1" latinLnBrk="0" hangingPunct="1">
              <a:lnSpc>
                <a:spcPct val="100000"/>
              </a:lnSpc>
              <a:spcBef>
                <a:spcPts val="0"/>
              </a:spcBef>
              <a:spcAft>
                <a:spcPts val="300"/>
              </a:spcAft>
              <a:buSzPct val="100000"/>
              <a:buFont typeface="Arial" panose="020B0604020202020204" pitchFamily="34" charset="0"/>
              <a:buNone/>
              <a:defRPr sz="1600" kern="1200">
                <a:solidFill>
                  <a:schemeClr val="tx1"/>
                </a:solidFill>
                <a:latin typeface="+mn-lt"/>
                <a:ea typeface="+mn-ea"/>
                <a:cs typeface="Arial" panose="020B0604020202020204" pitchFamily="34" charset="0"/>
              </a:defRPr>
            </a:lvl7pPr>
            <a:lvl8pPr marL="3200400" indent="0" algn="ctr" defTabSz="914400" rtl="0" eaLnBrk="1" latinLnBrk="0" hangingPunct="1">
              <a:lnSpc>
                <a:spcPct val="100000"/>
              </a:lnSpc>
              <a:spcBef>
                <a:spcPts val="0"/>
              </a:spcBef>
              <a:spcAft>
                <a:spcPts val="300"/>
              </a:spcAft>
              <a:buSzPct val="100000"/>
              <a:buFont typeface="Arial" panose="020B0604020202020204" pitchFamily="34" charset="0"/>
              <a:buNone/>
              <a:defRPr sz="1600" kern="1200">
                <a:solidFill>
                  <a:schemeClr val="tx1"/>
                </a:solidFill>
                <a:latin typeface="+mn-lt"/>
                <a:ea typeface="+mn-ea"/>
                <a:cs typeface="Arial" panose="020B0604020202020204" pitchFamily="34" charset="0"/>
              </a:defRPr>
            </a:lvl8pPr>
            <a:lvl9pPr marL="3657600" indent="0" algn="ctr" defTabSz="914400" rtl="0" eaLnBrk="1" latinLnBrk="0" hangingPunct="1">
              <a:lnSpc>
                <a:spcPct val="100000"/>
              </a:lnSpc>
              <a:spcBef>
                <a:spcPts val="0"/>
              </a:spcBef>
              <a:spcAft>
                <a:spcPts val="300"/>
              </a:spcAft>
              <a:buSzPct val="100000"/>
              <a:buFont typeface="Arial" panose="020B0604020202020204" pitchFamily="34" charset="0"/>
              <a:buNone/>
              <a:defRPr sz="1600" kern="1200">
                <a:solidFill>
                  <a:schemeClr val="tx1"/>
                </a:solidFill>
                <a:latin typeface="+mn-lt"/>
                <a:ea typeface="+mn-ea"/>
                <a:cs typeface="Arial" panose="020B0604020202020204" pitchFamily="34" charset="0"/>
              </a:defRPr>
            </a:lvl9pPr>
          </a:lstStyle>
          <a:p>
            <a:pPr algn="l">
              <a:spcBef>
                <a:spcPts val="0"/>
              </a:spcBef>
            </a:pPr>
            <a:r>
              <a:rPr lang="en-US" sz="3200" b="1" dirty="0">
                <a:solidFill>
                  <a:srgbClr val="F4B528"/>
                </a:solidFill>
                <a:latin typeface="Glober Bold"/>
                <a:cs typeface="Gisha" panose="020F0502020204030204" pitchFamily="34" charset="-79"/>
              </a:rPr>
              <a:t>Where does your money spend the night?</a:t>
            </a:r>
            <a:endParaRPr lang="en-GB" sz="3200" b="1" dirty="0">
              <a:solidFill>
                <a:srgbClr val="F4B528"/>
              </a:solidFill>
              <a:latin typeface="Glober SemiBold" pitchFamily="2" charset="77"/>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40345B22-B0AE-0A3C-D94A-165606EEF872}"/>
              </a:ext>
            </a:extLst>
          </p:cNvPr>
          <p:cNvSpPr txBox="1"/>
          <p:nvPr/>
        </p:nvSpPr>
        <p:spPr>
          <a:xfrm>
            <a:off x="542087" y="1777571"/>
            <a:ext cx="10931045" cy="1200329"/>
          </a:xfrm>
          <a:prstGeom prst="rect">
            <a:avLst/>
          </a:prstGeom>
          <a:noFill/>
          <a:ln w="6350">
            <a:noFill/>
            <a:miter lim="800000"/>
          </a:ln>
        </p:spPr>
        <p:txBody>
          <a:bodyPr wrap="square">
            <a:spAutoFit/>
          </a:bodyPr>
          <a:lstStyle/>
          <a:p>
            <a:r>
              <a:rPr lang="en-US" b="1" dirty="0">
                <a:solidFill>
                  <a:srgbClr val="03446C"/>
                </a:solidFill>
                <a:latin typeface="Glober Regular" pitchFamily="2" charset="77"/>
                <a:ea typeface="Calibri" panose="020F0502020204030204" pitchFamily="34" charset="0"/>
                <a:cs typeface="Calibri" panose="020F0502020204030204" pitchFamily="34" charset="0"/>
              </a:rPr>
              <a:t>Organizations rarely question how their deposits are put to work</a:t>
            </a:r>
            <a:r>
              <a:rPr lang="en-US" dirty="0">
                <a:solidFill>
                  <a:srgbClr val="03446C"/>
                </a:solidFill>
                <a:latin typeface="Glober Regular" pitchFamily="2" charset="77"/>
                <a:ea typeface="Calibri" panose="020F0502020204030204" pitchFamily="34" charset="0"/>
                <a:cs typeface="Calibri" panose="020F0502020204030204" pitchFamily="34" charset="0"/>
              </a:rPr>
              <a:t>. Are those deposits supporting loans that </a:t>
            </a:r>
            <a:r>
              <a:rPr lang="en-US" b="1" dirty="0">
                <a:solidFill>
                  <a:srgbClr val="03446C"/>
                </a:solidFill>
                <a:latin typeface="Glober Regular" pitchFamily="2" charset="77"/>
                <a:ea typeface="Calibri" panose="020F0502020204030204" pitchFamily="34" charset="0"/>
                <a:cs typeface="Calibri" panose="020F0502020204030204" pitchFamily="34" charset="0"/>
              </a:rPr>
              <a:t>align with your organization’s beliefs</a:t>
            </a:r>
            <a:r>
              <a:rPr lang="en-US" dirty="0">
                <a:solidFill>
                  <a:srgbClr val="03446C"/>
                </a:solidFill>
                <a:latin typeface="Glober Regular" pitchFamily="2" charset="77"/>
                <a:ea typeface="Calibri" panose="020F0502020204030204" pitchFamily="34" charset="0"/>
                <a:cs typeface="Calibri" panose="020F0502020204030204" pitchFamily="34" charset="0"/>
              </a:rPr>
              <a:t>? Are they </a:t>
            </a:r>
            <a:r>
              <a:rPr lang="en-US" b="1" dirty="0">
                <a:solidFill>
                  <a:srgbClr val="03446C"/>
                </a:solidFill>
                <a:latin typeface="Glober Regular" pitchFamily="2" charset="77"/>
                <a:ea typeface="Calibri" panose="020F0502020204030204" pitchFamily="34" charset="0"/>
                <a:cs typeface="Calibri" panose="020F0502020204030204" pitchFamily="34" charset="0"/>
              </a:rPr>
              <a:t>helping lift-up families?</a:t>
            </a:r>
            <a:r>
              <a:rPr lang="en-US" dirty="0">
                <a:solidFill>
                  <a:srgbClr val="03446C"/>
                </a:solidFill>
                <a:latin typeface="Glober Regular" pitchFamily="2" charset="77"/>
                <a:ea typeface="Calibri" panose="020F0502020204030204" pitchFamily="34" charset="0"/>
                <a:cs typeface="Calibri" panose="020F0502020204030204" pitchFamily="34" charset="0"/>
              </a:rPr>
              <a:t> If your deposits are with Southern Bancorp, then they are helping fulfill our mission to narrow America’s homeownership gap and break the cycle of generational poverty.</a:t>
            </a:r>
          </a:p>
        </p:txBody>
      </p:sp>
      <p:pic>
        <p:nvPicPr>
          <p:cNvPr id="6" name="Picture 5">
            <a:extLst>
              <a:ext uri="{FF2B5EF4-FFF2-40B4-BE49-F238E27FC236}">
                <a16:creationId xmlns:a16="http://schemas.microsoft.com/office/drawing/2014/main" id="{27D2D684-B492-60B9-A4E6-6B8A64354CE4}"/>
              </a:ext>
            </a:extLst>
          </p:cNvPr>
          <p:cNvPicPr>
            <a:picLocks noChangeAspect="1"/>
          </p:cNvPicPr>
          <p:nvPr/>
        </p:nvPicPr>
        <p:blipFill>
          <a:blip r:embed="rId5"/>
          <a:stretch>
            <a:fillRect/>
          </a:stretch>
        </p:blipFill>
        <p:spPr>
          <a:xfrm>
            <a:off x="3199725" y="2852954"/>
            <a:ext cx="6944694" cy="3277057"/>
          </a:xfrm>
          <a:prstGeom prst="rect">
            <a:avLst/>
          </a:prstGeom>
        </p:spPr>
      </p:pic>
    </p:spTree>
    <p:extLst>
      <p:ext uri="{BB962C8B-B14F-4D97-AF65-F5344CB8AC3E}">
        <p14:creationId xmlns:p14="http://schemas.microsoft.com/office/powerpoint/2010/main" val="2390624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A0BC8E4-6882-6243-9021-D46F210538A6}"/>
              </a:ext>
            </a:extLst>
          </p:cNvPr>
          <p:cNvPicPr>
            <a:picLocks noChangeAspect="1"/>
          </p:cNvPicPr>
          <p:nvPr/>
        </p:nvPicPr>
        <p:blipFill>
          <a:blip r:embed="rId2"/>
          <a:srcRect/>
          <a:stretch/>
        </p:blipFill>
        <p:spPr>
          <a:xfrm>
            <a:off x="0" y="0"/>
            <a:ext cx="12192000" cy="6858000"/>
          </a:xfrm>
          <a:prstGeom prst="rect">
            <a:avLst/>
          </a:prstGeom>
        </p:spPr>
      </p:pic>
      <p:sp>
        <p:nvSpPr>
          <p:cNvPr id="7" name="Subtitle 2">
            <a:extLst>
              <a:ext uri="{FF2B5EF4-FFF2-40B4-BE49-F238E27FC236}">
                <a16:creationId xmlns:a16="http://schemas.microsoft.com/office/drawing/2014/main" id="{387203EF-7B37-864E-9F2A-224AC360CE01}"/>
              </a:ext>
            </a:extLst>
          </p:cNvPr>
          <p:cNvSpPr txBox="1">
            <a:spLocks/>
          </p:cNvSpPr>
          <p:nvPr/>
        </p:nvSpPr>
        <p:spPr>
          <a:xfrm>
            <a:off x="337225" y="615647"/>
            <a:ext cx="5548009" cy="74622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a:solidFill>
                <a:srgbClr val="0070C0"/>
              </a:solidFill>
            </a:endParaRPr>
          </a:p>
        </p:txBody>
      </p:sp>
      <p:sp>
        <p:nvSpPr>
          <p:cNvPr id="17" name="Title 1">
            <a:extLst>
              <a:ext uri="{FF2B5EF4-FFF2-40B4-BE49-F238E27FC236}">
                <a16:creationId xmlns:a16="http://schemas.microsoft.com/office/drawing/2014/main" id="{BB748400-BC68-F84E-B6B9-CC5A03FE177A}"/>
              </a:ext>
            </a:extLst>
          </p:cNvPr>
          <p:cNvSpPr txBox="1">
            <a:spLocks/>
          </p:cNvSpPr>
          <p:nvPr/>
        </p:nvSpPr>
        <p:spPr>
          <a:xfrm>
            <a:off x="1745180" y="615647"/>
            <a:ext cx="7886700" cy="1082674"/>
          </a:xfrm>
          <a:prstGeom prst="rect">
            <a:avLst/>
          </a:prstGeom>
        </p:spPr>
        <p:txBody>
          <a:bodyPr vert="horz" lIns="91440" tIns="45720" rIns="91440" bIns="45720" rtlCol="0" anchor="b">
            <a:normAutofit fontScale="7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a:br>
            <a:endParaRPr lang="en-US"/>
          </a:p>
        </p:txBody>
      </p:sp>
      <p:sp>
        <p:nvSpPr>
          <p:cNvPr id="9" name="Title 1">
            <a:extLst>
              <a:ext uri="{FF2B5EF4-FFF2-40B4-BE49-F238E27FC236}">
                <a16:creationId xmlns:a16="http://schemas.microsoft.com/office/drawing/2014/main" id="{8BDBE1B8-0BFE-B746-8727-9DF923C858BC}"/>
              </a:ext>
            </a:extLst>
          </p:cNvPr>
          <p:cNvSpPr txBox="1">
            <a:spLocks/>
          </p:cNvSpPr>
          <p:nvPr/>
        </p:nvSpPr>
        <p:spPr>
          <a:xfrm>
            <a:off x="2977656" y="-19576"/>
            <a:ext cx="5815155" cy="343579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b="1" kern="1200" baseline="0">
                <a:solidFill>
                  <a:srgbClr val="008CD1"/>
                </a:solidFill>
                <a:latin typeface="+mn-lt"/>
                <a:ea typeface="+mj-ea"/>
                <a:cs typeface="+mj-cs"/>
              </a:defRPr>
            </a:lvl1pPr>
          </a:lstStyle>
          <a:p>
            <a:pPr algn="ctr">
              <a:lnSpc>
                <a:spcPct val="150000"/>
              </a:lnSpc>
            </a:pPr>
            <a:r>
              <a:rPr lang="en-US" sz="3600" i="1" dirty="0">
                <a:solidFill>
                  <a:srgbClr val="133156"/>
                </a:solidFill>
              </a:rPr>
              <a:t>Q &amp; A</a:t>
            </a:r>
          </a:p>
          <a:p>
            <a:pPr algn="ctr">
              <a:lnSpc>
                <a:spcPct val="150000"/>
              </a:lnSpc>
            </a:pPr>
            <a:r>
              <a:rPr lang="en-US" sz="3600" i="1" dirty="0">
                <a:solidFill>
                  <a:srgbClr val="133156"/>
                </a:solidFill>
              </a:rPr>
              <a:t>SAVE THE DATE:</a:t>
            </a:r>
            <a:endParaRPr lang="en-US" sz="3600" i="1" dirty="0">
              <a:solidFill>
                <a:srgbClr val="133156"/>
              </a:solidFill>
              <a:ea typeface="Calibri"/>
              <a:cs typeface="Calibri"/>
            </a:endParaRPr>
          </a:p>
          <a:p>
            <a:pPr algn="ctr">
              <a:lnSpc>
                <a:spcPct val="150000"/>
              </a:lnSpc>
            </a:pPr>
            <a:r>
              <a:rPr lang="en-US" sz="2400" dirty="0">
                <a:solidFill>
                  <a:srgbClr val="133156"/>
                </a:solidFill>
              </a:rPr>
              <a:t>Q4 2024 Shareholder Engagement Call </a:t>
            </a:r>
            <a:endParaRPr lang="en-US" sz="2400" dirty="0">
              <a:solidFill>
                <a:srgbClr val="133156"/>
              </a:solidFill>
              <a:ea typeface="Calibri"/>
              <a:cs typeface="Calibri"/>
            </a:endParaRPr>
          </a:p>
          <a:p>
            <a:pPr algn="ctr">
              <a:lnSpc>
                <a:spcPct val="150000"/>
              </a:lnSpc>
            </a:pPr>
            <a:r>
              <a:rPr lang="en-US" sz="2000" b="0" i="1" dirty="0">
                <a:solidFill>
                  <a:srgbClr val="133156"/>
                </a:solidFill>
              </a:rPr>
              <a:t>Thursday, January 16th, 2025 </a:t>
            </a:r>
            <a:endParaRPr lang="en-US" sz="2000" b="0" i="1" dirty="0">
              <a:solidFill>
                <a:srgbClr val="133156"/>
              </a:solidFill>
              <a:ea typeface="Calibri"/>
              <a:cs typeface="Calibri"/>
            </a:endParaRPr>
          </a:p>
          <a:p>
            <a:pPr algn="ctr">
              <a:lnSpc>
                <a:spcPct val="150000"/>
              </a:lnSpc>
            </a:pPr>
            <a:r>
              <a:rPr lang="en-US" sz="2000" b="0" i="1" dirty="0">
                <a:solidFill>
                  <a:srgbClr val="133156"/>
                </a:solidFill>
              </a:rPr>
              <a:t>9:30 am CST</a:t>
            </a:r>
            <a:endParaRPr lang="en-US" sz="3200" dirty="0"/>
          </a:p>
          <a:p>
            <a:pPr algn="ctr">
              <a:lnSpc>
                <a:spcPct val="150000"/>
              </a:lnSpc>
            </a:pPr>
            <a:endParaRPr lang="en-US" sz="3000" b="0" i="1" dirty="0">
              <a:solidFill>
                <a:srgbClr val="133156"/>
              </a:solidFill>
            </a:endParaRPr>
          </a:p>
        </p:txBody>
      </p:sp>
      <p:sp>
        <p:nvSpPr>
          <p:cNvPr id="11" name="TextBox 10">
            <a:extLst>
              <a:ext uri="{FF2B5EF4-FFF2-40B4-BE49-F238E27FC236}">
                <a16:creationId xmlns:a16="http://schemas.microsoft.com/office/drawing/2014/main" id="{751EC859-E514-41A1-8B1A-C2A8A2C6D0BA}"/>
              </a:ext>
            </a:extLst>
          </p:cNvPr>
          <p:cNvSpPr txBox="1"/>
          <p:nvPr/>
        </p:nvSpPr>
        <p:spPr>
          <a:xfrm>
            <a:off x="2891126" y="4270013"/>
            <a:ext cx="8473439" cy="1295868"/>
          </a:xfrm>
          <a:prstGeom prst="rect">
            <a:avLst/>
          </a:prstGeom>
          <a:noFill/>
        </p:spPr>
        <p:txBody>
          <a:bodyPr wrap="square">
            <a:spAutoFit/>
          </a:bodyPr>
          <a:lstStyle/>
          <a:p>
            <a:pPr algn="ctr">
              <a:lnSpc>
                <a:spcPct val="150000"/>
              </a:lnSpc>
            </a:pPr>
            <a:r>
              <a:rPr lang="en-US" sz="1800"/>
              <a:t>All investor questions can be directed to </a:t>
            </a:r>
          </a:p>
          <a:p>
            <a:pPr algn="ctr">
              <a:lnSpc>
                <a:spcPct val="150000"/>
              </a:lnSpc>
            </a:pPr>
            <a:r>
              <a:rPr lang="en-US" sz="1800"/>
              <a:t>Kenya Davenport, SVP Stakeholder Engagement</a:t>
            </a:r>
          </a:p>
          <a:p>
            <a:pPr algn="ctr">
              <a:lnSpc>
                <a:spcPct val="150000"/>
              </a:lnSpc>
            </a:pPr>
            <a:r>
              <a:rPr lang="en-US" sz="1800"/>
              <a:t> </a:t>
            </a:r>
            <a:r>
              <a:rPr lang="en-US" sz="1800">
                <a:hlinkClick r:id="rId3"/>
              </a:rPr>
              <a:t>Kenya.Davenport@banksouthern.com</a:t>
            </a:r>
            <a:r>
              <a:rPr lang="en-US" sz="1800"/>
              <a:t> |(501) 501-492-3493 |TF (800) 789-3428</a:t>
            </a:r>
          </a:p>
        </p:txBody>
      </p:sp>
      <p:sp>
        <p:nvSpPr>
          <p:cNvPr id="5" name="TextBox 4">
            <a:extLst>
              <a:ext uri="{FF2B5EF4-FFF2-40B4-BE49-F238E27FC236}">
                <a16:creationId xmlns:a16="http://schemas.microsoft.com/office/drawing/2014/main" id="{8169AFC0-5912-46EA-9A2F-CC8A9D8E6130}"/>
              </a:ext>
            </a:extLst>
          </p:cNvPr>
          <p:cNvSpPr txBox="1"/>
          <p:nvPr/>
        </p:nvSpPr>
        <p:spPr>
          <a:xfrm>
            <a:off x="3381114" y="3405044"/>
            <a:ext cx="5411697" cy="461665"/>
          </a:xfrm>
          <a:prstGeom prst="rect">
            <a:avLst/>
          </a:prstGeom>
          <a:noFill/>
        </p:spPr>
        <p:txBody>
          <a:bodyPr wrap="square" rtlCol="0">
            <a:spAutoFit/>
          </a:bodyPr>
          <a:lstStyle/>
          <a:p>
            <a:pPr algn="ctr"/>
            <a:r>
              <a:rPr lang="en-US" sz="2400">
                <a:solidFill>
                  <a:srgbClr val="008CD1"/>
                </a:solidFill>
              </a:rPr>
              <a:t>Visit</a:t>
            </a:r>
            <a:r>
              <a:rPr lang="en-US" sz="2400" b="1">
                <a:solidFill>
                  <a:srgbClr val="008CD1"/>
                </a:solidFill>
              </a:rPr>
              <a:t> banksouthern.com/investors</a:t>
            </a:r>
          </a:p>
        </p:txBody>
      </p:sp>
      <p:pic>
        <p:nvPicPr>
          <p:cNvPr id="10" name="Picture 9">
            <a:extLst>
              <a:ext uri="{FF2B5EF4-FFF2-40B4-BE49-F238E27FC236}">
                <a16:creationId xmlns:a16="http://schemas.microsoft.com/office/drawing/2014/main" id="{98370442-E520-4127-96E2-01B02AF57D63}"/>
              </a:ext>
            </a:extLst>
          </p:cNvPr>
          <p:cNvPicPr>
            <a:picLocks noChangeAspect="1"/>
          </p:cNvPicPr>
          <p:nvPr/>
        </p:nvPicPr>
        <p:blipFill>
          <a:blip r:embed="rId4"/>
          <a:srcRect l="4071" r="4071"/>
          <a:stretch/>
        </p:blipFill>
        <p:spPr>
          <a:xfrm>
            <a:off x="1427552" y="3635332"/>
            <a:ext cx="1459779" cy="1767973"/>
          </a:xfrm>
          <a:prstGeom prst="rect">
            <a:avLst/>
          </a:prstGeom>
          <a:ln w="28575">
            <a:solidFill>
              <a:srgbClr val="008CD1"/>
            </a:solidFill>
          </a:ln>
        </p:spPr>
      </p:pic>
      <p:sp>
        <p:nvSpPr>
          <p:cNvPr id="12" name="TextBox 11">
            <a:extLst>
              <a:ext uri="{FF2B5EF4-FFF2-40B4-BE49-F238E27FC236}">
                <a16:creationId xmlns:a16="http://schemas.microsoft.com/office/drawing/2014/main" id="{F455A6CE-5775-44F2-8BF2-9F8034BD5056}"/>
              </a:ext>
            </a:extLst>
          </p:cNvPr>
          <p:cNvSpPr txBox="1"/>
          <p:nvPr/>
        </p:nvSpPr>
        <p:spPr>
          <a:xfrm>
            <a:off x="1427552" y="5406560"/>
            <a:ext cx="1691541" cy="307777"/>
          </a:xfrm>
          <a:prstGeom prst="rect">
            <a:avLst/>
          </a:prstGeom>
          <a:noFill/>
        </p:spPr>
        <p:txBody>
          <a:bodyPr wrap="square" rtlCol="0">
            <a:spAutoFit/>
          </a:bodyPr>
          <a:lstStyle/>
          <a:p>
            <a:r>
              <a:rPr lang="en-US" sz="1400" b="1">
                <a:solidFill>
                  <a:srgbClr val="0070C0"/>
                </a:solidFill>
              </a:rPr>
              <a:t>Kenya Davenport</a:t>
            </a:r>
          </a:p>
        </p:txBody>
      </p:sp>
      <p:cxnSp>
        <p:nvCxnSpPr>
          <p:cNvPr id="3" name="Straight Connector 2">
            <a:extLst>
              <a:ext uri="{FF2B5EF4-FFF2-40B4-BE49-F238E27FC236}">
                <a16:creationId xmlns:a16="http://schemas.microsoft.com/office/drawing/2014/main" id="{FE0A8981-EB73-3173-DDC6-780A579CD5DE}"/>
              </a:ext>
            </a:extLst>
          </p:cNvPr>
          <p:cNvCxnSpPr>
            <a:cxnSpLocks/>
          </p:cNvCxnSpPr>
          <p:nvPr/>
        </p:nvCxnSpPr>
        <p:spPr>
          <a:xfrm>
            <a:off x="4330753" y="939567"/>
            <a:ext cx="3108960" cy="0"/>
          </a:xfrm>
          <a:prstGeom prst="line">
            <a:avLst/>
          </a:prstGeom>
          <a:ln>
            <a:solidFill>
              <a:srgbClr val="008CD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7857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87203EF-7B37-864E-9F2A-224AC360CE01}"/>
              </a:ext>
            </a:extLst>
          </p:cNvPr>
          <p:cNvSpPr txBox="1">
            <a:spLocks/>
          </p:cNvSpPr>
          <p:nvPr/>
        </p:nvSpPr>
        <p:spPr>
          <a:xfrm>
            <a:off x="337225" y="615647"/>
            <a:ext cx="5548009" cy="74622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a:solidFill>
                <a:srgbClr val="0070C0"/>
              </a:solidFill>
            </a:endParaRPr>
          </a:p>
        </p:txBody>
      </p:sp>
      <p:pic>
        <p:nvPicPr>
          <p:cNvPr id="17" name="Picture 16">
            <a:extLst>
              <a:ext uri="{FF2B5EF4-FFF2-40B4-BE49-F238E27FC236}">
                <a16:creationId xmlns:a16="http://schemas.microsoft.com/office/drawing/2014/main" id="{964677C1-C181-054C-AD5C-31B1B8A4EBCF}"/>
              </a:ext>
            </a:extLst>
          </p:cNvPr>
          <p:cNvPicPr>
            <a:picLocks noChangeAspect="1"/>
          </p:cNvPicPr>
          <p:nvPr/>
        </p:nvPicPr>
        <p:blipFill>
          <a:blip r:embed="rId2"/>
          <a:srcRect/>
          <a:stretch/>
        </p:blipFill>
        <p:spPr>
          <a:xfrm>
            <a:off x="0" y="27052"/>
            <a:ext cx="12192000" cy="6858000"/>
          </a:xfrm>
          <a:prstGeom prst="rect">
            <a:avLst/>
          </a:prstGeom>
        </p:spPr>
      </p:pic>
      <p:sp>
        <p:nvSpPr>
          <p:cNvPr id="18" name="Title 1">
            <a:extLst>
              <a:ext uri="{FF2B5EF4-FFF2-40B4-BE49-F238E27FC236}">
                <a16:creationId xmlns:a16="http://schemas.microsoft.com/office/drawing/2014/main" id="{93B66FD9-F932-274F-843D-1EAEE75AA42A}"/>
              </a:ext>
            </a:extLst>
          </p:cNvPr>
          <p:cNvSpPr txBox="1">
            <a:spLocks/>
          </p:cNvSpPr>
          <p:nvPr/>
        </p:nvSpPr>
        <p:spPr>
          <a:xfrm>
            <a:off x="2084151" y="1519816"/>
            <a:ext cx="3382794" cy="957833"/>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err="1">
                <a:solidFill>
                  <a:srgbClr val="002060"/>
                </a:solidFill>
                <a:latin typeface="+mn-lt"/>
              </a:rPr>
              <a:t>BankSouthern.com</a:t>
            </a:r>
            <a:endParaRPr lang="en-US" sz="3200">
              <a:solidFill>
                <a:srgbClr val="002060"/>
              </a:solidFill>
              <a:latin typeface="+mn-lt"/>
            </a:endParaRPr>
          </a:p>
          <a:p>
            <a:r>
              <a:rPr lang="en-US" sz="3200" err="1">
                <a:solidFill>
                  <a:srgbClr val="002060"/>
                </a:solidFill>
                <a:latin typeface="+mn-lt"/>
              </a:rPr>
              <a:t>SouthernPartners.org</a:t>
            </a:r>
            <a:endParaRPr lang="en-US" sz="3200">
              <a:solidFill>
                <a:srgbClr val="002060"/>
              </a:solidFill>
              <a:latin typeface="+mn-lt"/>
            </a:endParaRPr>
          </a:p>
        </p:txBody>
      </p:sp>
      <p:pic>
        <p:nvPicPr>
          <p:cNvPr id="3" name="Picture 2">
            <a:extLst>
              <a:ext uri="{FF2B5EF4-FFF2-40B4-BE49-F238E27FC236}">
                <a16:creationId xmlns:a16="http://schemas.microsoft.com/office/drawing/2014/main" id="{5A5FD40B-D551-3044-9AC6-9A3F36419217}"/>
              </a:ext>
            </a:extLst>
          </p:cNvPr>
          <p:cNvPicPr>
            <a:picLocks noChangeAspect="1"/>
          </p:cNvPicPr>
          <p:nvPr/>
        </p:nvPicPr>
        <p:blipFill>
          <a:blip r:embed="rId3"/>
          <a:srcRect/>
          <a:stretch/>
        </p:blipFill>
        <p:spPr>
          <a:xfrm>
            <a:off x="1931752" y="469438"/>
            <a:ext cx="3682294" cy="1306791"/>
          </a:xfrm>
          <a:prstGeom prst="rect">
            <a:avLst/>
          </a:prstGeom>
        </p:spPr>
      </p:pic>
      <p:grpSp>
        <p:nvGrpSpPr>
          <p:cNvPr id="26" name="Group 25">
            <a:extLst>
              <a:ext uri="{FF2B5EF4-FFF2-40B4-BE49-F238E27FC236}">
                <a16:creationId xmlns:a16="http://schemas.microsoft.com/office/drawing/2014/main" id="{CDDDF8F3-A848-5741-80D2-65C4A5E50AB2}"/>
              </a:ext>
            </a:extLst>
          </p:cNvPr>
          <p:cNvGrpSpPr/>
          <p:nvPr/>
        </p:nvGrpSpPr>
        <p:grpSpPr>
          <a:xfrm>
            <a:off x="8305173" y="4474897"/>
            <a:ext cx="3510230" cy="1920749"/>
            <a:chOff x="5701458" y="4474897"/>
            <a:chExt cx="3510230" cy="1920749"/>
          </a:xfrm>
        </p:grpSpPr>
        <p:sp>
          <p:nvSpPr>
            <p:cNvPr id="20" name="Title 1">
              <a:extLst>
                <a:ext uri="{FF2B5EF4-FFF2-40B4-BE49-F238E27FC236}">
                  <a16:creationId xmlns:a16="http://schemas.microsoft.com/office/drawing/2014/main" id="{F68E59C4-8341-6643-896F-7F2E46F8F997}"/>
                </a:ext>
              </a:extLst>
            </p:cNvPr>
            <p:cNvSpPr txBox="1">
              <a:spLocks/>
            </p:cNvSpPr>
            <p:nvPr/>
          </p:nvSpPr>
          <p:spPr>
            <a:xfrm>
              <a:off x="5885233" y="4474897"/>
              <a:ext cx="2208015" cy="347895"/>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err="1">
                  <a:solidFill>
                    <a:schemeClr val="bg1"/>
                  </a:solidFill>
                </a:rPr>
                <a:t>southernbancorp</a:t>
              </a:r>
              <a:endParaRPr lang="en-US" sz="2000">
                <a:solidFill>
                  <a:schemeClr val="bg1"/>
                </a:solidFill>
              </a:endParaRPr>
            </a:p>
          </p:txBody>
        </p:sp>
        <p:sp>
          <p:nvSpPr>
            <p:cNvPr id="21" name="Title 1">
              <a:extLst>
                <a:ext uri="{FF2B5EF4-FFF2-40B4-BE49-F238E27FC236}">
                  <a16:creationId xmlns:a16="http://schemas.microsoft.com/office/drawing/2014/main" id="{48B866F0-E682-5A4A-A0C9-E4AA9C458A1C}"/>
                </a:ext>
              </a:extLst>
            </p:cNvPr>
            <p:cNvSpPr txBox="1">
              <a:spLocks/>
            </p:cNvSpPr>
            <p:nvPr/>
          </p:nvSpPr>
          <p:spPr>
            <a:xfrm>
              <a:off x="5982270" y="4849842"/>
              <a:ext cx="2208015" cy="347895"/>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a:solidFill>
                    <a:schemeClr val="bg1"/>
                  </a:solidFill>
                </a:rPr>
                <a:t>@</a:t>
              </a:r>
              <a:r>
                <a:rPr lang="en-US" sz="2000" err="1">
                  <a:solidFill>
                    <a:schemeClr val="bg1"/>
                  </a:solidFill>
                </a:rPr>
                <a:t>southernbancorp</a:t>
              </a:r>
              <a:endParaRPr lang="en-US" sz="2000">
                <a:solidFill>
                  <a:schemeClr val="bg1"/>
                </a:solidFill>
              </a:endParaRPr>
            </a:p>
          </p:txBody>
        </p:sp>
        <p:sp>
          <p:nvSpPr>
            <p:cNvPr id="22" name="Title 1">
              <a:extLst>
                <a:ext uri="{FF2B5EF4-FFF2-40B4-BE49-F238E27FC236}">
                  <a16:creationId xmlns:a16="http://schemas.microsoft.com/office/drawing/2014/main" id="{653BCF8F-62B2-024E-BEFE-C076F144E5FF}"/>
                </a:ext>
              </a:extLst>
            </p:cNvPr>
            <p:cNvSpPr txBox="1">
              <a:spLocks/>
            </p:cNvSpPr>
            <p:nvPr/>
          </p:nvSpPr>
          <p:spPr>
            <a:xfrm>
              <a:off x="6029282" y="5649639"/>
              <a:ext cx="1128244" cy="347895"/>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a:solidFill>
                    <a:schemeClr val="bg1"/>
                  </a:solidFill>
                </a:rPr>
                <a:t>southern</a:t>
              </a:r>
            </a:p>
          </p:txBody>
        </p:sp>
        <p:sp>
          <p:nvSpPr>
            <p:cNvPr id="23" name="Title 1">
              <a:extLst>
                <a:ext uri="{FF2B5EF4-FFF2-40B4-BE49-F238E27FC236}">
                  <a16:creationId xmlns:a16="http://schemas.microsoft.com/office/drawing/2014/main" id="{30715E66-4BD1-2541-98D9-DAA1677085E7}"/>
                </a:ext>
              </a:extLst>
            </p:cNvPr>
            <p:cNvSpPr txBox="1">
              <a:spLocks/>
            </p:cNvSpPr>
            <p:nvPr/>
          </p:nvSpPr>
          <p:spPr>
            <a:xfrm>
              <a:off x="5933630" y="5983166"/>
              <a:ext cx="3278058" cy="41248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a:solidFill>
                    <a:schemeClr val="bg1"/>
                  </a:solidFill>
                </a:rPr>
                <a:t>Company/southern-</a:t>
              </a:r>
              <a:r>
                <a:rPr lang="en-US" sz="2000" err="1">
                  <a:solidFill>
                    <a:schemeClr val="bg1"/>
                  </a:solidFill>
                </a:rPr>
                <a:t>bancorp</a:t>
              </a:r>
              <a:endParaRPr lang="en-US" sz="2000">
                <a:solidFill>
                  <a:schemeClr val="bg1"/>
                </a:solidFill>
              </a:endParaRPr>
            </a:p>
          </p:txBody>
        </p:sp>
        <p:sp>
          <p:nvSpPr>
            <p:cNvPr id="24" name="Title 1">
              <a:extLst>
                <a:ext uri="{FF2B5EF4-FFF2-40B4-BE49-F238E27FC236}">
                  <a16:creationId xmlns:a16="http://schemas.microsoft.com/office/drawing/2014/main" id="{98700BB6-2425-2B4E-8D84-B8C8A9F5169D}"/>
                </a:ext>
              </a:extLst>
            </p:cNvPr>
            <p:cNvSpPr txBox="1">
              <a:spLocks/>
            </p:cNvSpPr>
            <p:nvPr/>
          </p:nvSpPr>
          <p:spPr>
            <a:xfrm>
              <a:off x="6021181" y="5238949"/>
              <a:ext cx="2208015" cy="347895"/>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a:solidFill>
                    <a:schemeClr val="bg1"/>
                  </a:solidFill>
                </a:rPr>
                <a:t>@</a:t>
              </a:r>
              <a:r>
                <a:rPr lang="en-US" sz="2000" err="1">
                  <a:solidFill>
                    <a:schemeClr val="bg1"/>
                  </a:solidFill>
                </a:rPr>
                <a:t>southernbancorp</a:t>
              </a:r>
              <a:endParaRPr lang="en-US" sz="2000">
                <a:solidFill>
                  <a:schemeClr val="bg1"/>
                </a:solidFill>
              </a:endParaRPr>
            </a:p>
          </p:txBody>
        </p:sp>
        <p:pic>
          <p:nvPicPr>
            <p:cNvPr id="25" name="Picture 24">
              <a:extLst>
                <a:ext uri="{FF2B5EF4-FFF2-40B4-BE49-F238E27FC236}">
                  <a16:creationId xmlns:a16="http://schemas.microsoft.com/office/drawing/2014/main" id="{8566CF3F-DF9A-F342-B8BE-49A5F9026368}"/>
                </a:ext>
              </a:extLst>
            </p:cNvPr>
            <p:cNvPicPr>
              <a:picLocks noChangeAspect="1"/>
            </p:cNvPicPr>
            <p:nvPr/>
          </p:nvPicPr>
          <p:blipFill>
            <a:blip r:embed="rId4"/>
            <a:stretch>
              <a:fillRect/>
            </a:stretch>
          </p:blipFill>
          <p:spPr>
            <a:xfrm>
              <a:off x="5701458" y="4474898"/>
              <a:ext cx="283886" cy="1869496"/>
            </a:xfrm>
            <a:prstGeom prst="rect">
              <a:avLst/>
            </a:prstGeom>
          </p:spPr>
        </p:pic>
      </p:grpSp>
      <p:grpSp>
        <p:nvGrpSpPr>
          <p:cNvPr id="8" name="Group 7">
            <a:extLst>
              <a:ext uri="{FF2B5EF4-FFF2-40B4-BE49-F238E27FC236}">
                <a16:creationId xmlns:a16="http://schemas.microsoft.com/office/drawing/2014/main" id="{289D4C41-EB22-1392-C4A4-1A917BB12C58}"/>
              </a:ext>
            </a:extLst>
          </p:cNvPr>
          <p:cNvGrpSpPr/>
          <p:nvPr/>
        </p:nvGrpSpPr>
        <p:grpSpPr>
          <a:xfrm>
            <a:off x="337225" y="5730676"/>
            <a:ext cx="1389679" cy="891778"/>
            <a:chOff x="515639" y="5586843"/>
            <a:chExt cx="1840588" cy="1181133"/>
          </a:xfrm>
        </p:grpSpPr>
        <p:pic>
          <p:nvPicPr>
            <p:cNvPr id="4" name="Picture 3" descr="A black and white sign with a letter b&#10;&#10;Description automatically generated">
              <a:extLst>
                <a:ext uri="{FF2B5EF4-FFF2-40B4-BE49-F238E27FC236}">
                  <a16:creationId xmlns:a16="http://schemas.microsoft.com/office/drawing/2014/main" id="{EFED49D4-1769-B61A-43AC-05478477181C}"/>
                </a:ext>
              </a:extLst>
            </p:cNvPr>
            <p:cNvPicPr>
              <a:picLocks noChangeAspect="1"/>
            </p:cNvPicPr>
            <p:nvPr/>
          </p:nvPicPr>
          <p:blipFill>
            <a:blip r:embed="rId5"/>
            <a:stretch>
              <a:fillRect/>
            </a:stretch>
          </p:blipFill>
          <p:spPr>
            <a:xfrm>
              <a:off x="1547232" y="5586843"/>
              <a:ext cx="808995" cy="1181133"/>
            </a:xfrm>
            <a:prstGeom prst="rect">
              <a:avLst/>
            </a:prstGeom>
          </p:spPr>
        </p:pic>
        <p:pic>
          <p:nvPicPr>
            <p:cNvPr id="6" name="Picture 5" descr="A logo with a letter v and a globe on a black background&#10;&#10;Description automatically generated">
              <a:extLst>
                <a:ext uri="{FF2B5EF4-FFF2-40B4-BE49-F238E27FC236}">
                  <a16:creationId xmlns:a16="http://schemas.microsoft.com/office/drawing/2014/main" id="{390211E6-CDB4-CD5A-DA02-062C12CC40FB}"/>
                </a:ext>
              </a:extLst>
            </p:cNvPr>
            <p:cNvPicPr>
              <a:picLocks noChangeAspect="1"/>
            </p:cNvPicPr>
            <p:nvPr/>
          </p:nvPicPr>
          <p:blipFill>
            <a:blip r:embed="rId6"/>
            <a:stretch>
              <a:fillRect/>
            </a:stretch>
          </p:blipFill>
          <p:spPr>
            <a:xfrm>
              <a:off x="515639" y="5683582"/>
              <a:ext cx="987655" cy="987655"/>
            </a:xfrm>
            <a:prstGeom prst="rect">
              <a:avLst/>
            </a:prstGeom>
          </p:spPr>
        </p:pic>
      </p:grpSp>
    </p:spTree>
    <p:extLst>
      <p:ext uri="{BB962C8B-B14F-4D97-AF65-F5344CB8AC3E}">
        <p14:creationId xmlns:p14="http://schemas.microsoft.com/office/powerpoint/2010/main" val="1479742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AD28D7-B4C3-824F-B32C-A9D182A5A1F6}"/>
              </a:ext>
            </a:extLst>
          </p:cNvPr>
          <p:cNvPicPr>
            <a:picLocks noChangeAspect="1"/>
          </p:cNvPicPr>
          <p:nvPr/>
        </p:nvPicPr>
        <p:blipFill>
          <a:blip r:embed="rId2"/>
          <a:srcRect/>
          <a:stretch/>
        </p:blipFill>
        <p:spPr>
          <a:xfrm>
            <a:off x="0" y="0"/>
            <a:ext cx="12192000" cy="6858000"/>
          </a:xfrm>
          <a:prstGeom prst="rect">
            <a:avLst/>
          </a:prstGeom>
        </p:spPr>
      </p:pic>
      <p:sp>
        <p:nvSpPr>
          <p:cNvPr id="2" name="Rectangle 1"/>
          <p:cNvSpPr/>
          <p:nvPr/>
        </p:nvSpPr>
        <p:spPr>
          <a:xfrm>
            <a:off x="425570" y="480029"/>
            <a:ext cx="11340860" cy="5078313"/>
          </a:xfrm>
          <a:prstGeom prst="rect">
            <a:avLst/>
          </a:prstGeom>
        </p:spPr>
        <p:txBody>
          <a:bodyPr wrap="square">
            <a:spAutoFit/>
          </a:bodyPr>
          <a:lstStyle/>
          <a:p>
            <a:r>
              <a:rPr lang="en-US" b="1"/>
              <a:t>DISCLAIMER:  </a:t>
            </a:r>
            <a:r>
              <a:rPr lang="en-US"/>
              <a:t>This material in this presentation has been prepared by Southern Bancorp, Inc. (“SBI” or “the Company”) to engage with and inform its current shareholders about the activities of the Company. This presentation includes general background and summary information about SBI’s past, present and potential future activities. Nothing herein shall be construed as a representation or warranty by SBI or any other party.  The information, including financial information, contained herein may not be interpreted as binding or guaranteed with respect to past, present or future results or operations. This information is given in summary form and does not purport to be complete. Information in this presentation, including financial information, should not be considered as advice or a recommendation to investors or potential investors in relation to holding, purchasing or selling securities or other financial products.  This document does not represent and should not be interpreted to include, an offer of securities of any kind.</a:t>
            </a:r>
          </a:p>
          <a:p>
            <a:endParaRPr lang="en-US"/>
          </a:p>
          <a:p>
            <a:r>
              <a:rPr lang="en-US"/>
              <a:t>This presentation may contain forward looking statements including statements regarding our intent, belief or current expectations with respect to SBI’s businesses and operations, market conditions, results of operation and financial condition, capital adequacy, specific provisions and risk management practices. Readers are cautioned not to rely on these forward looking statements. As SBI is not a publicly traded company, it is neither required to nor does it undertake any obligation to publicly release the result of any revisions to these forward looking statements to reflect events or circumstances after the date hereof that reflect the occurrence of unanticipated events. Any forecasts and hypothetical examples used herein are subject to uncertainty and contingencies outside SBI’s control. Further, past performance is not a reliable indication of future performance.</a:t>
            </a:r>
          </a:p>
        </p:txBody>
      </p:sp>
    </p:spTree>
    <p:extLst>
      <p:ext uri="{BB962C8B-B14F-4D97-AF65-F5344CB8AC3E}">
        <p14:creationId xmlns:p14="http://schemas.microsoft.com/office/powerpoint/2010/main" val="1912878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AD28D7-B4C3-824F-B32C-A9D182A5A1F6}"/>
              </a:ext>
            </a:extLst>
          </p:cNvPr>
          <p:cNvPicPr>
            <a:picLocks noChangeAspect="1"/>
          </p:cNvPicPr>
          <p:nvPr/>
        </p:nvPicPr>
        <p:blipFill>
          <a:blip r:embed="rId2"/>
          <a:src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962F1221-A49C-A347-903E-7688B289A20D}"/>
              </a:ext>
            </a:extLst>
          </p:cNvPr>
          <p:cNvSpPr txBox="1"/>
          <p:nvPr/>
        </p:nvSpPr>
        <p:spPr>
          <a:xfrm>
            <a:off x="2520761" y="4907460"/>
            <a:ext cx="3679767" cy="553998"/>
          </a:xfrm>
          <a:prstGeom prst="rect">
            <a:avLst/>
          </a:prstGeom>
          <a:noFill/>
        </p:spPr>
        <p:txBody>
          <a:bodyPr wrap="square" rtlCol="0">
            <a:spAutoFit/>
          </a:bodyPr>
          <a:lstStyle/>
          <a:p>
            <a:pPr algn="ctr"/>
            <a:r>
              <a:rPr lang="en-US" sz="1600" b="1" dirty="0">
                <a:solidFill>
                  <a:srgbClr val="133156"/>
                </a:solidFill>
              </a:rPr>
              <a:t>Darrin Williams</a:t>
            </a:r>
          </a:p>
          <a:p>
            <a:pPr algn="ctr"/>
            <a:r>
              <a:rPr lang="en-US" sz="1400" dirty="0">
                <a:solidFill>
                  <a:srgbClr val="133156"/>
                </a:solidFill>
              </a:rPr>
              <a:t>Southern Bancorp, Inc. CEO</a:t>
            </a:r>
          </a:p>
        </p:txBody>
      </p:sp>
      <p:sp>
        <p:nvSpPr>
          <p:cNvPr id="9" name="TextBox 8">
            <a:extLst>
              <a:ext uri="{FF2B5EF4-FFF2-40B4-BE49-F238E27FC236}">
                <a16:creationId xmlns:a16="http://schemas.microsoft.com/office/drawing/2014/main" id="{B11672A5-267D-3D40-912E-38D3E1603FAE}"/>
              </a:ext>
            </a:extLst>
          </p:cNvPr>
          <p:cNvSpPr txBox="1"/>
          <p:nvPr/>
        </p:nvSpPr>
        <p:spPr>
          <a:xfrm>
            <a:off x="6451760" y="4907460"/>
            <a:ext cx="2771250" cy="553998"/>
          </a:xfrm>
          <a:prstGeom prst="rect">
            <a:avLst/>
          </a:prstGeom>
          <a:noFill/>
        </p:spPr>
        <p:txBody>
          <a:bodyPr wrap="square" rtlCol="0">
            <a:spAutoFit/>
          </a:bodyPr>
          <a:lstStyle/>
          <a:p>
            <a:pPr algn="ctr"/>
            <a:r>
              <a:rPr lang="en-US" sz="1600" b="1" dirty="0">
                <a:solidFill>
                  <a:srgbClr val="133156"/>
                </a:solidFill>
              </a:rPr>
              <a:t>Collins Cook</a:t>
            </a:r>
          </a:p>
          <a:p>
            <a:pPr algn="ctr"/>
            <a:r>
              <a:rPr lang="en-US" sz="1400" dirty="0">
                <a:solidFill>
                  <a:srgbClr val="133156"/>
                </a:solidFill>
              </a:rPr>
              <a:t>Southern Bancorp, Inc. Controller</a:t>
            </a:r>
          </a:p>
        </p:txBody>
      </p:sp>
      <p:pic>
        <p:nvPicPr>
          <p:cNvPr id="11" name="Picture 10">
            <a:extLst>
              <a:ext uri="{FF2B5EF4-FFF2-40B4-BE49-F238E27FC236}">
                <a16:creationId xmlns:a16="http://schemas.microsoft.com/office/drawing/2014/main" id="{6D6D88F9-AE8A-D649-8E44-EA933E0A6B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898" t="10064" r="18572" b="41176"/>
          <a:stretch/>
        </p:blipFill>
        <p:spPr>
          <a:xfrm>
            <a:off x="3244281" y="2020365"/>
            <a:ext cx="2232728" cy="27831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itle 1">
            <a:extLst>
              <a:ext uri="{FF2B5EF4-FFF2-40B4-BE49-F238E27FC236}">
                <a16:creationId xmlns:a16="http://schemas.microsoft.com/office/drawing/2014/main" id="{C3C394AC-2D34-5549-896C-C19FF79F82C8}"/>
              </a:ext>
            </a:extLst>
          </p:cNvPr>
          <p:cNvSpPr txBox="1">
            <a:spLocks/>
          </p:cNvSpPr>
          <p:nvPr/>
        </p:nvSpPr>
        <p:spPr>
          <a:xfrm>
            <a:off x="2152650" y="589790"/>
            <a:ext cx="7886700" cy="1082674"/>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900" b="1">
                <a:solidFill>
                  <a:srgbClr val="008CD1"/>
                </a:solidFill>
                <a:latin typeface="+mn-lt"/>
              </a:rPr>
              <a:t>Profits Through Purpose</a:t>
            </a:r>
            <a:br>
              <a:rPr lang="en-US">
                <a:solidFill>
                  <a:srgbClr val="008CD1"/>
                </a:solidFill>
                <a:latin typeface="+mn-lt"/>
              </a:rPr>
            </a:br>
            <a:r>
              <a:rPr lang="en-US" sz="2700" b="1" i="1">
                <a:solidFill>
                  <a:srgbClr val="008CD1"/>
                </a:solidFill>
                <a:latin typeface="+mn-lt"/>
              </a:rPr>
              <a:t>Executive Leadership on This Call</a:t>
            </a:r>
          </a:p>
        </p:txBody>
      </p:sp>
      <p:pic>
        <p:nvPicPr>
          <p:cNvPr id="6" name="Picture 5">
            <a:extLst>
              <a:ext uri="{FF2B5EF4-FFF2-40B4-BE49-F238E27FC236}">
                <a16:creationId xmlns:a16="http://schemas.microsoft.com/office/drawing/2014/main" id="{A456606B-FCB2-B36B-6D47-D70FE78B98F5}"/>
              </a:ext>
            </a:extLst>
          </p:cNvPr>
          <p:cNvPicPr>
            <a:picLocks noChangeAspect="1"/>
          </p:cNvPicPr>
          <p:nvPr/>
        </p:nvPicPr>
        <p:blipFill>
          <a:blip r:embed="rId4"/>
          <a:srcRect l="6391" t="1217" r="6135" b="6712"/>
          <a:stretch/>
        </p:blipFill>
        <p:spPr>
          <a:xfrm>
            <a:off x="6714993" y="2020365"/>
            <a:ext cx="2244784" cy="27831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89198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8BC44DE-B8B1-F74C-B926-F5D9D87C5082}"/>
              </a:ext>
            </a:extLst>
          </p:cNvPr>
          <p:cNvPicPr>
            <a:picLocks noChangeAspect="1"/>
          </p:cNvPicPr>
          <p:nvPr/>
        </p:nvPicPr>
        <p:blipFill>
          <a:blip r:embed="rId2"/>
          <a:srcRect/>
          <a:stretch/>
        </p:blipFill>
        <p:spPr>
          <a:xfrm>
            <a:off x="0" y="0"/>
            <a:ext cx="12192000" cy="6858000"/>
          </a:xfrm>
          <a:prstGeom prst="rect">
            <a:avLst/>
          </a:prstGeom>
        </p:spPr>
      </p:pic>
      <p:sp>
        <p:nvSpPr>
          <p:cNvPr id="7" name="Subtitle 2">
            <a:extLst>
              <a:ext uri="{FF2B5EF4-FFF2-40B4-BE49-F238E27FC236}">
                <a16:creationId xmlns:a16="http://schemas.microsoft.com/office/drawing/2014/main" id="{387203EF-7B37-864E-9F2A-224AC360CE01}"/>
              </a:ext>
            </a:extLst>
          </p:cNvPr>
          <p:cNvSpPr txBox="1">
            <a:spLocks/>
          </p:cNvSpPr>
          <p:nvPr/>
        </p:nvSpPr>
        <p:spPr>
          <a:xfrm>
            <a:off x="0" y="295692"/>
            <a:ext cx="12192000" cy="72923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008CD1"/>
                </a:solidFill>
                <a:effectLst/>
                <a:uLnTx/>
                <a:uFillTx/>
                <a:latin typeface="Verdana"/>
                <a:ea typeface="+mn-ea"/>
                <a:cs typeface="+mn-cs"/>
              </a:rPr>
              <a:t>We are Wealth Builders for </a:t>
            </a:r>
            <a:r>
              <a:rPr kumimoji="0" lang="en-US" sz="4000" b="1" i="0" u="sng" strike="noStrike" kern="1200" cap="none" spc="0" normalizeH="0" baseline="0" noProof="0" dirty="0">
                <a:ln>
                  <a:noFill/>
                </a:ln>
                <a:solidFill>
                  <a:srgbClr val="008CD1"/>
                </a:solidFill>
                <a:effectLst/>
                <a:uLnTx/>
                <a:uFillTx/>
                <a:latin typeface="Verdana"/>
                <a:ea typeface="+mn-ea"/>
                <a:cs typeface="+mn-cs"/>
              </a:rPr>
              <a:t>EVERYONE</a:t>
            </a:r>
            <a:r>
              <a:rPr kumimoji="0" lang="en-US" sz="4400" b="1" i="0" u="sng" strike="noStrike" kern="1200" cap="none" spc="0" normalizeH="0" baseline="0" noProof="0" dirty="0">
                <a:ln>
                  <a:noFill/>
                </a:ln>
                <a:solidFill>
                  <a:srgbClr val="008CD1"/>
                </a:solidFill>
                <a:effectLst/>
                <a:uLnTx/>
                <a:uFillTx/>
                <a:latin typeface="Verdana"/>
                <a:ea typeface="+mn-ea"/>
                <a:cs typeface="+mn-cs"/>
              </a:rPr>
              <a:t>.</a:t>
            </a:r>
            <a:endParaRPr kumimoji="0" lang="en-US" sz="4400" b="1" i="0" u="none" strike="noStrike" kern="1200" cap="none" spc="0" normalizeH="0" baseline="0" noProof="0" dirty="0">
              <a:ln>
                <a:noFill/>
              </a:ln>
              <a:solidFill>
                <a:srgbClr val="008CD1"/>
              </a:solidFill>
              <a:effectLst/>
              <a:uLnTx/>
              <a:uFillTx/>
              <a:latin typeface="Verdana"/>
              <a:ea typeface="+mn-ea"/>
              <a:cs typeface="+mn-cs"/>
            </a:endParaRPr>
          </a:p>
        </p:txBody>
      </p:sp>
      <p:pic>
        <p:nvPicPr>
          <p:cNvPr id="2" name="Picture 1">
            <a:extLst>
              <a:ext uri="{FF2B5EF4-FFF2-40B4-BE49-F238E27FC236}">
                <a16:creationId xmlns:a16="http://schemas.microsoft.com/office/drawing/2014/main" id="{C050104D-ABC2-FD42-A885-0E5A0DF18D0B}"/>
              </a:ext>
            </a:extLst>
          </p:cNvPr>
          <p:cNvPicPr>
            <a:picLocks noChangeAspect="1"/>
          </p:cNvPicPr>
          <p:nvPr/>
        </p:nvPicPr>
        <p:blipFill>
          <a:blip r:embed="rId3"/>
          <a:stretch>
            <a:fillRect/>
          </a:stretch>
        </p:blipFill>
        <p:spPr>
          <a:xfrm>
            <a:off x="1127090" y="1988482"/>
            <a:ext cx="3600225" cy="3600225"/>
          </a:xfrm>
          <a:prstGeom prst="rect">
            <a:avLst/>
          </a:prstGeom>
        </p:spPr>
      </p:pic>
      <p:sp>
        <p:nvSpPr>
          <p:cNvPr id="5" name="Subtitle 2">
            <a:extLst>
              <a:ext uri="{FF2B5EF4-FFF2-40B4-BE49-F238E27FC236}">
                <a16:creationId xmlns:a16="http://schemas.microsoft.com/office/drawing/2014/main" id="{E63E6303-C958-A441-8AC9-F0C213D8B21C}"/>
              </a:ext>
            </a:extLst>
          </p:cNvPr>
          <p:cNvSpPr txBox="1">
            <a:spLocks/>
          </p:cNvSpPr>
          <p:nvPr/>
        </p:nvSpPr>
        <p:spPr>
          <a:xfrm>
            <a:off x="0" y="971286"/>
            <a:ext cx="12192000" cy="72923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300" normalizeH="0" baseline="0" noProof="0" dirty="0">
                <a:ln>
                  <a:noFill/>
                </a:ln>
                <a:solidFill>
                  <a:srgbClr val="008CD1"/>
                </a:solidFill>
                <a:effectLst/>
                <a:uLnTx/>
                <a:uFillTx/>
                <a:latin typeface="Verdana"/>
                <a:ea typeface="+mn-ea"/>
                <a:cs typeface="+mn-cs"/>
              </a:rPr>
              <a:t>THE GOLDEN CIRCLE</a:t>
            </a:r>
          </a:p>
        </p:txBody>
      </p:sp>
      <p:sp>
        <p:nvSpPr>
          <p:cNvPr id="3" name="Rectangle 2">
            <a:extLst>
              <a:ext uri="{FF2B5EF4-FFF2-40B4-BE49-F238E27FC236}">
                <a16:creationId xmlns:a16="http://schemas.microsoft.com/office/drawing/2014/main" id="{0FCBF96F-AF44-E446-BECC-131640BFB539}"/>
              </a:ext>
            </a:extLst>
          </p:cNvPr>
          <p:cNvSpPr/>
          <p:nvPr/>
        </p:nvSpPr>
        <p:spPr>
          <a:xfrm>
            <a:off x="5344886" y="2043555"/>
            <a:ext cx="5536474"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82841"/>
                </a:solidFill>
                <a:effectLst/>
                <a:uLnTx/>
                <a:uFillTx/>
                <a:latin typeface="Verdana"/>
                <a:ea typeface="+mn-ea"/>
                <a:cs typeface="+mn-cs"/>
              </a:rPr>
              <a:t>We believe that wealth building isn’t just for 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82841"/>
                </a:solidFill>
                <a:effectLst/>
                <a:uLnTx/>
                <a:uFillTx/>
                <a:latin typeface="Verdana"/>
                <a:ea typeface="+mn-ea"/>
                <a:cs typeface="+mn-cs"/>
              </a:rPr>
              <a:t>wealthy. We were founded to </a:t>
            </a:r>
            <a:r>
              <a:rPr kumimoji="0" lang="en-US" sz="1400" b="1" i="1" u="none" strike="noStrike" kern="1200" cap="none" spc="0" normalizeH="0" baseline="0" noProof="0" dirty="0">
                <a:ln>
                  <a:noFill/>
                </a:ln>
                <a:solidFill>
                  <a:srgbClr val="008CD1"/>
                </a:solidFill>
                <a:effectLst/>
                <a:uLnTx/>
                <a:uFillTx/>
                <a:latin typeface="Verdana"/>
                <a:ea typeface="+mn-ea"/>
                <a:cs typeface="+mn-cs"/>
              </a:rPr>
              <a:t>INVEST</a:t>
            </a:r>
            <a:r>
              <a:rPr kumimoji="0" lang="en-US" sz="1400" b="0" i="0" u="none" strike="noStrike" kern="1200" cap="none" spc="0" normalizeH="0" baseline="0" noProof="0" dirty="0">
                <a:ln>
                  <a:noFill/>
                </a:ln>
                <a:solidFill>
                  <a:srgbClr val="182841"/>
                </a:solidFill>
                <a:effectLst/>
                <a:uLnTx/>
                <a:uFillTx/>
                <a:latin typeface="Verdana"/>
                <a:ea typeface="+mn-ea"/>
                <a:cs typeface="+mn-cs"/>
              </a:rPr>
              <a:t> 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82841"/>
                </a:solidFill>
                <a:effectLst/>
                <a:uLnTx/>
                <a:uFillTx/>
                <a:latin typeface="Verdana"/>
                <a:ea typeface="+mn-ea"/>
                <a:cs typeface="+mn-cs"/>
              </a:rPr>
              <a:t>under-capitalized communities, and people’s dreams.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82841"/>
                </a:solidFill>
                <a:effectLst/>
                <a:uLnTx/>
                <a:uFillTx/>
                <a:latin typeface="Verdana"/>
                <a:ea typeface="+mn-ea"/>
                <a:cs typeface="+mn-cs"/>
              </a:rPr>
              <a:t>We are wealth builders for everyone.</a:t>
            </a:r>
          </a:p>
        </p:txBody>
      </p:sp>
      <p:sp>
        <p:nvSpPr>
          <p:cNvPr id="4" name="Rectangle 3">
            <a:extLst>
              <a:ext uri="{FF2B5EF4-FFF2-40B4-BE49-F238E27FC236}">
                <a16:creationId xmlns:a16="http://schemas.microsoft.com/office/drawing/2014/main" id="{9BB2D3FB-BD36-4E41-9FCB-CF8435416E6A}"/>
              </a:ext>
            </a:extLst>
          </p:cNvPr>
          <p:cNvSpPr/>
          <p:nvPr/>
        </p:nvSpPr>
        <p:spPr>
          <a:xfrm>
            <a:off x="7482082" y="1703479"/>
            <a:ext cx="764953"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8CD1"/>
                </a:solidFill>
                <a:effectLst/>
                <a:uLnTx/>
                <a:uFillTx/>
                <a:latin typeface="Verdana"/>
                <a:ea typeface="+mn-ea"/>
                <a:cs typeface="+mn-cs"/>
              </a:rPr>
              <a:t>WHY</a:t>
            </a:r>
          </a:p>
        </p:txBody>
      </p:sp>
      <p:sp>
        <p:nvSpPr>
          <p:cNvPr id="8" name="Rectangle 7">
            <a:extLst>
              <a:ext uri="{FF2B5EF4-FFF2-40B4-BE49-F238E27FC236}">
                <a16:creationId xmlns:a16="http://schemas.microsoft.com/office/drawing/2014/main" id="{70B66AA5-3311-BE44-8C4A-0A3753E28AB7}"/>
              </a:ext>
            </a:extLst>
          </p:cNvPr>
          <p:cNvSpPr/>
          <p:nvPr/>
        </p:nvSpPr>
        <p:spPr>
          <a:xfrm>
            <a:off x="7461371" y="3222572"/>
            <a:ext cx="806375"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8CD1"/>
                </a:solidFill>
                <a:effectLst/>
                <a:uLnTx/>
                <a:uFillTx/>
                <a:latin typeface="Verdana"/>
                <a:ea typeface="+mn-ea"/>
                <a:cs typeface="+mn-cs"/>
              </a:rPr>
              <a:t>HOW</a:t>
            </a:r>
          </a:p>
        </p:txBody>
      </p:sp>
      <p:sp>
        <p:nvSpPr>
          <p:cNvPr id="9" name="Rectangle 8">
            <a:extLst>
              <a:ext uri="{FF2B5EF4-FFF2-40B4-BE49-F238E27FC236}">
                <a16:creationId xmlns:a16="http://schemas.microsoft.com/office/drawing/2014/main" id="{0DBC6415-209E-2C43-ABEA-750D15D666B3}"/>
              </a:ext>
            </a:extLst>
          </p:cNvPr>
          <p:cNvSpPr/>
          <p:nvPr/>
        </p:nvSpPr>
        <p:spPr>
          <a:xfrm>
            <a:off x="5561528" y="3563560"/>
            <a:ext cx="5503382"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82841"/>
                </a:solidFill>
                <a:effectLst/>
                <a:uLnTx/>
                <a:uFillTx/>
                <a:latin typeface="Verdana"/>
                <a:ea typeface="+mn-ea"/>
                <a:cs typeface="+mn-cs"/>
              </a:rPr>
              <a:t>We combine the strength of a multi- billon dollar bank with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82841"/>
                </a:solidFill>
                <a:effectLst/>
                <a:uLnTx/>
                <a:uFillTx/>
                <a:latin typeface="Verdana"/>
                <a:ea typeface="+mn-ea"/>
                <a:cs typeface="+mn-cs"/>
              </a:rPr>
              <a:t>the flexibility of a non-profit financial education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82841"/>
                </a:solidFill>
                <a:effectLst/>
                <a:uLnTx/>
                <a:uFillTx/>
                <a:latin typeface="Verdana"/>
                <a:ea typeface="+mn-ea"/>
                <a:cs typeface="+mn-cs"/>
              </a:rPr>
              <a:t>development company to </a:t>
            </a:r>
            <a:r>
              <a:rPr kumimoji="0" lang="en-US" sz="1400" b="1" i="1" u="none" strike="noStrike" kern="1200" cap="none" spc="0" normalizeH="0" baseline="0" noProof="0" dirty="0">
                <a:ln>
                  <a:noFill/>
                </a:ln>
                <a:solidFill>
                  <a:srgbClr val="008CD1"/>
                </a:solidFill>
                <a:effectLst/>
                <a:uLnTx/>
                <a:uFillTx/>
                <a:latin typeface="Verdana"/>
                <a:ea typeface="+mn-ea"/>
                <a:cs typeface="+mn-cs"/>
              </a:rPr>
              <a:t>EMPOWER</a:t>
            </a:r>
            <a:r>
              <a:rPr kumimoji="0" lang="en-US" sz="1400" b="0" i="0" u="none" strike="noStrike" kern="1200" cap="none" spc="0" normalizeH="0" baseline="0" noProof="0" dirty="0">
                <a:ln>
                  <a:noFill/>
                </a:ln>
                <a:solidFill>
                  <a:srgbClr val="182841"/>
                </a:solidFill>
                <a:effectLst/>
                <a:uLnTx/>
                <a:uFillTx/>
                <a:latin typeface="Verdana"/>
                <a:ea typeface="+mn-ea"/>
                <a:cs typeface="+mn-cs"/>
              </a:rPr>
              <a:t> our customers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82841"/>
                </a:solidFill>
                <a:effectLst/>
                <a:uLnTx/>
                <a:uFillTx/>
                <a:latin typeface="Verdana"/>
                <a:ea typeface="+mn-ea"/>
                <a:cs typeface="+mn-cs"/>
              </a:rPr>
              <a:t>and communities.</a:t>
            </a:r>
          </a:p>
        </p:txBody>
      </p:sp>
      <p:sp>
        <p:nvSpPr>
          <p:cNvPr id="10" name="Rectangle 9">
            <a:extLst>
              <a:ext uri="{FF2B5EF4-FFF2-40B4-BE49-F238E27FC236}">
                <a16:creationId xmlns:a16="http://schemas.microsoft.com/office/drawing/2014/main" id="{E594DA3E-2D2D-A142-B27B-74D7536947C7}"/>
              </a:ext>
            </a:extLst>
          </p:cNvPr>
          <p:cNvSpPr/>
          <p:nvPr/>
        </p:nvSpPr>
        <p:spPr>
          <a:xfrm>
            <a:off x="7410556" y="4792954"/>
            <a:ext cx="908005"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8CD1"/>
                </a:solidFill>
                <a:effectLst/>
                <a:uLnTx/>
                <a:uFillTx/>
                <a:latin typeface="Verdana"/>
                <a:ea typeface="+mn-ea"/>
                <a:cs typeface="+mn-cs"/>
              </a:rPr>
              <a:t>WHAT</a:t>
            </a:r>
          </a:p>
        </p:txBody>
      </p:sp>
      <p:sp>
        <p:nvSpPr>
          <p:cNvPr id="11" name="Rectangle 10">
            <a:extLst>
              <a:ext uri="{FF2B5EF4-FFF2-40B4-BE49-F238E27FC236}">
                <a16:creationId xmlns:a16="http://schemas.microsoft.com/office/drawing/2014/main" id="{1516C0D0-B185-1848-ADB6-A22642FC0D82}"/>
              </a:ext>
            </a:extLst>
          </p:cNvPr>
          <p:cNvSpPr/>
          <p:nvPr/>
        </p:nvSpPr>
        <p:spPr>
          <a:xfrm>
            <a:off x="5561528" y="5124003"/>
            <a:ext cx="5319832"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82841"/>
                </a:solidFill>
                <a:effectLst/>
                <a:uLnTx/>
                <a:uFillTx/>
                <a:latin typeface="Verdana"/>
                <a:ea typeface="+mn-ea"/>
                <a:cs typeface="+mn-cs"/>
              </a:rPr>
              <a:t>Southern Bancorp is a bank...and so much more. We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82841"/>
                </a:solidFill>
                <a:effectLst/>
                <a:uLnTx/>
                <a:uFillTx/>
                <a:latin typeface="Verdana"/>
                <a:ea typeface="+mn-ea"/>
                <a:cs typeface="+mn-cs"/>
              </a:rPr>
              <a:t>offer financial products and services that improve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82841"/>
                </a:solidFill>
                <a:effectLst/>
                <a:uLnTx/>
                <a:uFillTx/>
                <a:latin typeface="Verdana"/>
                <a:ea typeface="+mn-ea"/>
                <a:cs typeface="+mn-cs"/>
              </a:rPr>
              <a:t>financial health and </a:t>
            </a:r>
            <a:r>
              <a:rPr kumimoji="0" lang="en-US" sz="1400" b="1" i="1" u="none" strike="noStrike" kern="1200" cap="none" spc="0" normalizeH="0" baseline="0" noProof="0" dirty="0">
                <a:ln>
                  <a:noFill/>
                </a:ln>
                <a:solidFill>
                  <a:srgbClr val="008CD1"/>
                </a:solidFill>
                <a:effectLst/>
                <a:uLnTx/>
                <a:uFillTx/>
                <a:latin typeface="Verdana"/>
                <a:ea typeface="+mn-ea"/>
                <a:cs typeface="+mn-cs"/>
              </a:rPr>
              <a:t>TRANSFORM</a:t>
            </a:r>
            <a:r>
              <a:rPr kumimoji="0" lang="en-US" sz="1400" b="0" i="0" u="none" strike="noStrike" kern="1200" cap="none" spc="0" normalizeH="0" baseline="0" noProof="0" dirty="0">
                <a:ln>
                  <a:noFill/>
                </a:ln>
                <a:solidFill>
                  <a:srgbClr val="182841"/>
                </a:solidFill>
                <a:effectLst/>
                <a:uLnTx/>
                <a:uFillTx/>
                <a:latin typeface="Verdana"/>
                <a:ea typeface="+mn-ea"/>
                <a:cs typeface="+mn-cs"/>
              </a:rPr>
              <a:t> lives.</a:t>
            </a:r>
          </a:p>
        </p:txBody>
      </p:sp>
    </p:spTree>
    <p:extLst>
      <p:ext uri="{BB962C8B-B14F-4D97-AF65-F5344CB8AC3E}">
        <p14:creationId xmlns:p14="http://schemas.microsoft.com/office/powerpoint/2010/main" val="7851361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A0BC8E4-6882-6243-9021-D46F210538A6}"/>
              </a:ext>
            </a:extLst>
          </p:cNvPr>
          <p:cNvPicPr>
            <a:picLocks noChangeAspect="1"/>
          </p:cNvPicPr>
          <p:nvPr/>
        </p:nvPicPr>
        <p:blipFill>
          <a:blip r:embed="rId2"/>
          <a:srcRect/>
          <a:stretch/>
        </p:blipFill>
        <p:spPr>
          <a:xfrm>
            <a:off x="0" y="0"/>
            <a:ext cx="12192000" cy="6858000"/>
          </a:xfrm>
          <a:prstGeom prst="rect">
            <a:avLst/>
          </a:prstGeom>
        </p:spPr>
      </p:pic>
      <p:sp>
        <p:nvSpPr>
          <p:cNvPr id="7" name="Subtitle 2">
            <a:extLst>
              <a:ext uri="{FF2B5EF4-FFF2-40B4-BE49-F238E27FC236}">
                <a16:creationId xmlns:a16="http://schemas.microsoft.com/office/drawing/2014/main" id="{387203EF-7B37-864E-9F2A-224AC360CE01}"/>
              </a:ext>
            </a:extLst>
          </p:cNvPr>
          <p:cNvSpPr txBox="1">
            <a:spLocks/>
          </p:cNvSpPr>
          <p:nvPr/>
        </p:nvSpPr>
        <p:spPr>
          <a:xfrm>
            <a:off x="337225" y="615647"/>
            <a:ext cx="5548009" cy="74622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a:solidFill>
                <a:srgbClr val="0070C0"/>
              </a:solidFill>
            </a:endParaRPr>
          </a:p>
        </p:txBody>
      </p:sp>
      <p:sp>
        <p:nvSpPr>
          <p:cNvPr id="17" name="Title 1">
            <a:extLst>
              <a:ext uri="{FF2B5EF4-FFF2-40B4-BE49-F238E27FC236}">
                <a16:creationId xmlns:a16="http://schemas.microsoft.com/office/drawing/2014/main" id="{BB748400-BC68-F84E-B6B9-CC5A03FE177A}"/>
              </a:ext>
            </a:extLst>
          </p:cNvPr>
          <p:cNvSpPr txBox="1">
            <a:spLocks/>
          </p:cNvSpPr>
          <p:nvPr/>
        </p:nvSpPr>
        <p:spPr>
          <a:xfrm>
            <a:off x="1745180" y="615647"/>
            <a:ext cx="7886700" cy="1082674"/>
          </a:xfrm>
          <a:prstGeom prst="rect">
            <a:avLst/>
          </a:prstGeom>
        </p:spPr>
        <p:txBody>
          <a:bodyPr vert="horz" lIns="91440" tIns="45720" rIns="91440" bIns="45720" rtlCol="0" anchor="b">
            <a:normAutofit fontScale="7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a:br>
            <a:endParaRPr lang="en-US"/>
          </a:p>
        </p:txBody>
      </p:sp>
      <p:graphicFrame>
        <p:nvGraphicFramePr>
          <p:cNvPr id="18" name="Table 17">
            <a:extLst>
              <a:ext uri="{FF2B5EF4-FFF2-40B4-BE49-F238E27FC236}">
                <a16:creationId xmlns:a16="http://schemas.microsoft.com/office/drawing/2014/main" id="{29B7605D-D67F-9C42-B092-8B2EFD290FA5}"/>
              </a:ext>
            </a:extLst>
          </p:cNvPr>
          <p:cNvGraphicFramePr>
            <a:graphicFrameLocks noGrp="1"/>
          </p:cNvGraphicFramePr>
          <p:nvPr>
            <p:extLst>
              <p:ext uri="{D42A27DB-BD31-4B8C-83A1-F6EECF244321}">
                <p14:modId xmlns:p14="http://schemas.microsoft.com/office/powerpoint/2010/main" val="4196235727"/>
              </p:ext>
            </p:extLst>
          </p:nvPr>
        </p:nvGraphicFramePr>
        <p:xfrm>
          <a:off x="508730" y="1715134"/>
          <a:ext cx="6510061" cy="3756655"/>
        </p:xfrm>
        <a:graphic>
          <a:graphicData uri="http://schemas.openxmlformats.org/drawingml/2006/table">
            <a:tbl>
              <a:tblPr firstRow="1" firstCol="1">
                <a:tableStyleId>{9D7B26C5-4107-4FEC-AEDC-1716B250A1EF}</a:tableStyleId>
              </a:tblPr>
              <a:tblGrid>
                <a:gridCol w="4077501">
                  <a:extLst>
                    <a:ext uri="{9D8B030D-6E8A-4147-A177-3AD203B41FA5}">
                      <a16:colId xmlns:a16="http://schemas.microsoft.com/office/drawing/2014/main" val="20000"/>
                    </a:ext>
                  </a:extLst>
                </a:gridCol>
                <a:gridCol w="1205952">
                  <a:extLst>
                    <a:ext uri="{9D8B030D-6E8A-4147-A177-3AD203B41FA5}">
                      <a16:colId xmlns:a16="http://schemas.microsoft.com/office/drawing/2014/main" val="20001"/>
                    </a:ext>
                  </a:extLst>
                </a:gridCol>
                <a:gridCol w="1226608">
                  <a:extLst>
                    <a:ext uri="{9D8B030D-6E8A-4147-A177-3AD203B41FA5}">
                      <a16:colId xmlns:a16="http://schemas.microsoft.com/office/drawing/2014/main" val="4073200353"/>
                    </a:ext>
                  </a:extLst>
                </a:gridCol>
              </a:tblGrid>
              <a:tr h="536665">
                <a:tc>
                  <a:txBody>
                    <a:bodyPr/>
                    <a:lstStyle/>
                    <a:p>
                      <a:r>
                        <a:rPr lang="en-US" sz="1800" i="0">
                          <a:solidFill>
                            <a:srgbClr val="133156"/>
                          </a:solidFill>
                        </a:rPr>
                        <a:t>SBB 2024</a:t>
                      </a:r>
                    </a:p>
                  </a:txBody>
                  <a:tcPr anchor="ctr"/>
                </a:tc>
                <a:tc>
                  <a:txBody>
                    <a:bodyPr/>
                    <a:lstStyle/>
                    <a:p>
                      <a:pPr algn="ctr"/>
                      <a:r>
                        <a:rPr lang="en-US" sz="1800" dirty="0">
                          <a:solidFill>
                            <a:srgbClr val="133156"/>
                          </a:solidFill>
                        </a:rPr>
                        <a:t>Q3 YTD</a:t>
                      </a:r>
                      <a:r>
                        <a:rPr lang="en-US" sz="1800" baseline="0" dirty="0">
                          <a:solidFill>
                            <a:srgbClr val="133156"/>
                          </a:solidFill>
                        </a:rPr>
                        <a:t> </a:t>
                      </a:r>
                    </a:p>
                  </a:txBody>
                  <a:tcPr anchor="ctr"/>
                </a:tc>
                <a:tc>
                  <a:txBody>
                    <a:bodyPr/>
                    <a:lstStyle/>
                    <a:p>
                      <a:pPr algn="r"/>
                      <a:endParaRPr lang="en-US" sz="1800" baseline="0">
                        <a:solidFill>
                          <a:srgbClr val="133156"/>
                        </a:solidFill>
                      </a:endParaRPr>
                    </a:p>
                  </a:txBody>
                  <a:tcPr anchor="ctr"/>
                </a:tc>
                <a:extLst>
                  <a:ext uri="{0D108BD9-81ED-4DB2-BD59-A6C34878D82A}">
                    <a16:rowId xmlns:a16="http://schemas.microsoft.com/office/drawing/2014/main" val="10000"/>
                  </a:ext>
                </a:extLst>
              </a:tr>
              <a:tr h="536665">
                <a:tc>
                  <a:txBody>
                    <a:bodyPr/>
                    <a:lstStyle/>
                    <a:p>
                      <a:pPr marL="0" marR="0" indent="0" algn="l" rtl="0" eaLnBrk="1" fontAlgn="auto" latinLnBrk="0" hangingPunct="1">
                        <a:lnSpc>
                          <a:spcPct val="100000"/>
                        </a:lnSpc>
                        <a:spcBef>
                          <a:spcPts val="0"/>
                        </a:spcBef>
                        <a:spcAft>
                          <a:spcPts val="0"/>
                        </a:spcAft>
                        <a:buClrTx/>
                        <a:buSzTx/>
                        <a:buFontTx/>
                        <a:buNone/>
                      </a:pPr>
                      <a:r>
                        <a:rPr lang="en-US" sz="1800" dirty="0">
                          <a:solidFill>
                            <a:srgbClr val="133156"/>
                          </a:solidFill>
                        </a:rPr>
                        <a:t>% of loans </a:t>
                      </a:r>
                      <a:r>
                        <a:rPr lang="en-US" sz="1800" baseline="0" dirty="0">
                          <a:solidFill>
                            <a:srgbClr val="133156"/>
                          </a:solidFill>
                        </a:rPr>
                        <a:t>(#)</a:t>
                      </a:r>
                      <a:r>
                        <a:rPr lang="en-US" sz="1800" dirty="0">
                          <a:solidFill>
                            <a:srgbClr val="133156"/>
                          </a:solidFill>
                        </a:rPr>
                        <a:t> to CDFI target markets</a:t>
                      </a:r>
                    </a:p>
                  </a:txBody>
                  <a:tcPr anchor="ctr"/>
                </a:tc>
                <a:tc>
                  <a:txBody>
                    <a:bodyPr/>
                    <a:lstStyle/>
                    <a:p>
                      <a:pPr lvl="0" algn="r">
                        <a:buNone/>
                      </a:pPr>
                      <a:r>
                        <a:rPr lang="en-US" sz="1800" b="1" i="0" u="none" strike="noStrike" noProof="0" dirty="0">
                          <a:solidFill>
                            <a:srgbClr val="133156"/>
                          </a:solidFill>
                          <a:latin typeface="Calibri"/>
                        </a:rPr>
                        <a:t>83.09%</a:t>
                      </a:r>
                      <a:endParaRPr lang="en-US" b="1" dirty="0"/>
                    </a:p>
                  </a:txBody>
                  <a:tcPr anchor="ctr"/>
                </a:tc>
                <a:tc>
                  <a:txBody>
                    <a:bodyPr/>
                    <a:lstStyle/>
                    <a:p>
                      <a:pPr lvl="0" algn="r">
                        <a:buNone/>
                      </a:pPr>
                      <a:endParaRPr lang="en-US" sz="1800" b="1" i="0" u="none" strike="noStrike" noProof="0" dirty="0">
                        <a:solidFill>
                          <a:srgbClr val="133156"/>
                        </a:solidFill>
                        <a:latin typeface="Calibri"/>
                      </a:endParaRPr>
                    </a:p>
                  </a:txBody>
                  <a:tcPr anchor="ctr"/>
                </a:tc>
                <a:extLst>
                  <a:ext uri="{0D108BD9-81ED-4DB2-BD59-A6C34878D82A}">
                    <a16:rowId xmlns:a16="http://schemas.microsoft.com/office/drawing/2014/main" val="10001"/>
                  </a:ext>
                </a:extLst>
              </a:tr>
              <a:tr h="536665">
                <a:tc>
                  <a:txBody>
                    <a:bodyPr/>
                    <a:lstStyle/>
                    <a:p>
                      <a:pPr marL="0" marR="0" indent="0" algn="l" rtl="0" eaLnBrk="1" fontAlgn="auto" latinLnBrk="0" hangingPunct="1">
                        <a:lnSpc>
                          <a:spcPct val="100000"/>
                        </a:lnSpc>
                        <a:spcBef>
                          <a:spcPts val="0"/>
                        </a:spcBef>
                        <a:spcAft>
                          <a:spcPts val="0"/>
                        </a:spcAft>
                        <a:buClrTx/>
                        <a:buSzTx/>
                        <a:buFontTx/>
                        <a:buNone/>
                      </a:pPr>
                      <a:r>
                        <a:rPr lang="en-US" sz="1800" dirty="0">
                          <a:solidFill>
                            <a:srgbClr val="133156"/>
                          </a:solidFill>
                        </a:rPr>
                        <a:t>%</a:t>
                      </a:r>
                      <a:r>
                        <a:rPr lang="en-US" sz="1800" baseline="0" dirty="0">
                          <a:solidFill>
                            <a:srgbClr val="133156"/>
                          </a:solidFill>
                        </a:rPr>
                        <a:t> of l</a:t>
                      </a:r>
                      <a:r>
                        <a:rPr lang="en-US" sz="1800" dirty="0">
                          <a:solidFill>
                            <a:srgbClr val="133156"/>
                          </a:solidFill>
                        </a:rPr>
                        <a:t>oans </a:t>
                      </a:r>
                      <a:r>
                        <a:rPr lang="en-US" sz="1800" baseline="0" dirty="0">
                          <a:solidFill>
                            <a:srgbClr val="133156"/>
                          </a:solidFill>
                        </a:rPr>
                        <a:t>($) </a:t>
                      </a:r>
                      <a:r>
                        <a:rPr lang="en-US" sz="1800" dirty="0">
                          <a:solidFill>
                            <a:srgbClr val="133156"/>
                          </a:solidFill>
                        </a:rPr>
                        <a:t>to CDFI</a:t>
                      </a:r>
                      <a:r>
                        <a:rPr lang="en-US" sz="1800" baseline="0" dirty="0">
                          <a:solidFill>
                            <a:srgbClr val="133156"/>
                          </a:solidFill>
                        </a:rPr>
                        <a:t> target markets</a:t>
                      </a:r>
                    </a:p>
                  </a:txBody>
                  <a:tcPr anchor="ctr"/>
                </a:tc>
                <a:tc>
                  <a:txBody>
                    <a:bodyPr/>
                    <a:lstStyle/>
                    <a:p>
                      <a:pPr lvl="0" algn="r">
                        <a:lnSpc>
                          <a:spcPct val="100000"/>
                        </a:lnSpc>
                        <a:spcBef>
                          <a:spcPts val="0"/>
                        </a:spcBef>
                        <a:spcAft>
                          <a:spcPts val="0"/>
                        </a:spcAft>
                        <a:buNone/>
                      </a:pPr>
                      <a:r>
                        <a:rPr lang="en-US" sz="1800" b="1" i="0" u="none" strike="noStrike" noProof="0" dirty="0">
                          <a:solidFill>
                            <a:srgbClr val="133156"/>
                          </a:solidFill>
                          <a:latin typeface="Calibri"/>
                        </a:rPr>
                        <a:t>75.56%</a:t>
                      </a:r>
                      <a:endParaRPr lang="en-US" sz="1800" b="1" i="0" u="none" strike="noStrike" noProof="0" dirty="0">
                        <a:solidFill>
                          <a:srgbClr val="000000"/>
                        </a:solidFill>
                        <a:latin typeface="Calibri"/>
                      </a:endParaRPr>
                    </a:p>
                  </a:txBody>
                  <a:tcPr anchor="ctr"/>
                </a:tc>
                <a:tc>
                  <a:txBody>
                    <a:bodyPr/>
                    <a:lstStyle/>
                    <a:p>
                      <a:pPr lvl="0" algn="r">
                        <a:lnSpc>
                          <a:spcPct val="100000"/>
                        </a:lnSpc>
                        <a:spcBef>
                          <a:spcPts val="0"/>
                        </a:spcBef>
                        <a:spcAft>
                          <a:spcPts val="0"/>
                        </a:spcAft>
                        <a:buNone/>
                      </a:pPr>
                      <a:endParaRPr lang="en-US" sz="1800" b="1" i="0" u="none" strike="noStrike" noProof="0">
                        <a:solidFill>
                          <a:srgbClr val="133156"/>
                        </a:solidFill>
                        <a:latin typeface="Calibri"/>
                      </a:endParaRPr>
                    </a:p>
                  </a:txBody>
                  <a:tcPr anchor="ctr"/>
                </a:tc>
                <a:extLst>
                  <a:ext uri="{0D108BD9-81ED-4DB2-BD59-A6C34878D82A}">
                    <a16:rowId xmlns:a16="http://schemas.microsoft.com/office/drawing/2014/main" val="10002"/>
                  </a:ext>
                </a:extLst>
              </a:tr>
              <a:tr h="536665">
                <a:tc>
                  <a:txBody>
                    <a:bodyPr/>
                    <a:lstStyle/>
                    <a:p>
                      <a:r>
                        <a:rPr lang="en-US" sz="1800">
                          <a:solidFill>
                            <a:srgbClr val="133156"/>
                          </a:solidFill>
                        </a:rPr>
                        <a:t>Loans originated (#)</a:t>
                      </a:r>
                    </a:p>
                  </a:txBody>
                  <a:tcPr anchor="ctr"/>
                </a:tc>
                <a:tc>
                  <a:txBody>
                    <a:bodyPr/>
                    <a:lstStyle/>
                    <a:p>
                      <a:pPr lvl="0" algn="r">
                        <a:buNone/>
                      </a:pPr>
                      <a:r>
                        <a:rPr lang="en-US" sz="1800" b="1" i="0" u="none" strike="noStrike" noProof="0" dirty="0">
                          <a:solidFill>
                            <a:srgbClr val="133156"/>
                          </a:solidFill>
                          <a:latin typeface="Calibri"/>
                        </a:rPr>
                        <a:t>4,518</a:t>
                      </a:r>
                      <a:endParaRPr lang="en-US" dirty="0"/>
                    </a:p>
                  </a:txBody>
                  <a:tcPr anchor="ctr"/>
                </a:tc>
                <a:tc>
                  <a:txBody>
                    <a:bodyPr/>
                    <a:lstStyle/>
                    <a:p>
                      <a:pPr lvl="0" algn="r">
                        <a:buNone/>
                      </a:pPr>
                      <a:endParaRPr lang="en-US" sz="1800" b="1" i="0" u="none" strike="noStrike" noProof="0">
                        <a:solidFill>
                          <a:srgbClr val="133156"/>
                        </a:solidFill>
                        <a:latin typeface="Calibri"/>
                      </a:endParaRPr>
                    </a:p>
                  </a:txBody>
                  <a:tcPr anchor="ctr"/>
                </a:tc>
                <a:extLst>
                  <a:ext uri="{0D108BD9-81ED-4DB2-BD59-A6C34878D82A}">
                    <a16:rowId xmlns:a16="http://schemas.microsoft.com/office/drawing/2014/main" val="10003"/>
                  </a:ext>
                </a:extLst>
              </a:tr>
              <a:tr h="536665">
                <a:tc>
                  <a:txBody>
                    <a:bodyPr/>
                    <a:lstStyle/>
                    <a:p>
                      <a:r>
                        <a:rPr lang="en-US" sz="1800" baseline="0">
                          <a:solidFill>
                            <a:srgbClr val="133156"/>
                          </a:solidFill>
                        </a:rPr>
                        <a:t>Loan originations ($ millions)</a:t>
                      </a:r>
                      <a:endParaRPr lang="en-US" sz="1800">
                        <a:solidFill>
                          <a:srgbClr val="133156"/>
                        </a:solidFill>
                      </a:endParaRPr>
                    </a:p>
                  </a:txBody>
                  <a:tcPr anchor="ctr"/>
                </a:tc>
                <a:tc>
                  <a:txBody>
                    <a:bodyPr/>
                    <a:lstStyle/>
                    <a:p>
                      <a:pPr lvl="0" algn="r">
                        <a:buNone/>
                      </a:pPr>
                      <a:r>
                        <a:rPr lang="en-US" sz="1800" b="1" i="0" u="none" strike="noStrike" noProof="0" dirty="0">
                          <a:solidFill>
                            <a:srgbClr val="133156"/>
                          </a:solidFill>
                          <a:latin typeface="Calibri"/>
                        </a:rPr>
                        <a:t>$634.56M</a:t>
                      </a:r>
                      <a:endParaRPr lang="en-US" b="1" dirty="0"/>
                    </a:p>
                  </a:txBody>
                  <a:tcPr anchor="ctr"/>
                </a:tc>
                <a:tc>
                  <a:txBody>
                    <a:bodyPr/>
                    <a:lstStyle/>
                    <a:p>
                      <a:pPr lvl="0" algn="r">
                        <a:buNone/>
                      </a:pPr>
                      <a:endParaRPr lang="en-US" sz="1800" b="1" i="0" u="none" strike="noStrike" noProof="0">
                        <a:solidFill>
                          <a:srgbClr val="133156"/>
                        </a:solidFill>
                        <a:latin typeface="Calibri"/>
                      </a:endParaRPr>
                    </a:p>
                  </a:txBody>
                  <a:tcPr anchor="ctr"/>
                </a:tc>
                <a:extLst>
                  <a:ext uri="{0D108BD9-81ED-4DB2-BD59-A6C34878D82A}">
                    <a16:rowId xmlns:a16="http://schemas.microsoft.com/office/drawing/2014/main" val="10004"/>
                  </a:ext>
                </a:extLst>
              </a:tr>
              <a:tr h="536665">
                <a:tc>
                  <a:txBody>
                    <a:bodyPr/>
                    <a:lstStyle/>
                    <a:p>
                      <a:r>
                        <a:rPr lang="en-US" sz="1800">
                          <a:solidFill>
                            <a:srgbClr val="133156"/>
                          </a:solidFill>
                        </a:rPr>
                        <a:t>% of loans under $10,000</a:t>
                      </a:r>
                    </a:p>
                  </a:txBody>
                  <a:tcPr anchor="ctr"/>
                </a:tc>
                <a:tc>
                  <a:txBody>
                    <a:bodyPr/>
                    <a:lstStyle/>
                    <a:p>
                      <a:pPr lvl="0" algn="r">
                        <a:buNone/>
                      </a:pPr>
                      <a:r>
                        <a:rPr lang="en-US" sz="1800" b="1" dirty="0">
                          <a:solidFill>
                            <a:srgbClr val="133156"/>
                          </a:solidFill>
                        </a:rPr>
                        <a:t>43.03%</a:t>
                      </a:r>
                      <a:endParaRPr lang="en-US" dirty="0"/>
                    </a:p>
                  </a:txBody>
                  <a:tcPr anchor="ctr"/>
                </a:tc>
                <a:tc>
                  <a:txBody>
                    <a:bodyPr/>
                    <a:lstStyle/>
                    <a:p>
                      <a:pPr algn="r"/>
                      <a:endParaRPr lang="en-US" sz="1800" b="1">
                        <a:solidFill>
                          <a:srgbClr val="133156"/>
                        </a:solidFill>
                      </a:endParaRPr>
                    </a:p>
                  </a:txBody>
                  <a:tcPr anchor="ctr"/>
                </a:tc>
                <a:extLst>
                  <a:ext uri="{0D108BD9-81ED-4DB2-BD59-A6C34878D82A}">
                    <a16:rowId xmlns:a16="http://schemas.microsoft.com/office/drawing/2014/main" val="10005"/>
                  </a:ext>
                </a:extLst>
              </a:tr>
              <a:tr h="536665">
                <a:tc>
                  <a:txBody>
                    <a:bodyPr/>
                    <a:lstStyle/>
                    <a:p>
                      <a:r>
                        <a:rPr lang="en-US" sz="1800">
                          <a:solidFill>
                            <a:srgbClr val="133156"/>
                          </a:solidFill>
                        </a:rPr>
                        <a:t># of loans under $1,000</a:t>
                      </a:r>
                    </a:p>
                  </a:txBody>
                  <a:tcPr anchor="ctr"/>
                </a:tc>
                <a:tc>
                  <a:txBody>
                    <a:bodyPr/>
                    <a:lstStyle/>
                    <a:p>
                      <a:pPr lvl="0" algn="r">
                        <a:buNone/>
                      </a:pPr>
                      <a:r>
                        <a:rPr lang="en-US" sz="1800" b="1" dirty="0">
                          <a:solidFill>
                            <a:srgbClr val="133156"/>
                          </a:solidFill>
                        </a:rPr>
                        <a:t>282</a:t>
                      </a:r>
                      <a:endParaRPr lang="en-US" dirty="0"/>
                    </a:p>
                  </a:txBody>
                  <a:tcPr anchor="ctr"/>
                </a:tc>
                <a:tc>
                  <a:txBody>
                    <a:bodyPr/>
                    <a:lstStyle/>
                    <a:p>
                      <a:pPr algn="r"/>
                      <a:endParaRPr lang="en-US" sz="1800" b="1" dirty="0">
                        <a:solidFill>
                          <a:srgbClr val="133156"/>
                        </a:solidFill>
                      </a:endParaRPr>
                    </a:p>
                  </a:txBody>
                  <a:tcPr anchor="ctr"/>
                </a:tc>
                <a:extLst>
                  <a:ext uri="{0D108BD9-81ED-4DB2-BD59-A6C34878D82A}">
                    <a16:rowId xmlns:a16="http://schemas.microsoft.com/office/drawing/2014/main" val="10006"/>
                  </a:ext>
                </a:extLst>
              </a:tr>
            </a:tbl>
          </a:graphicData>
        </a:graphic>
      </p:graphicFrame>
      <p:sp>
        <p:nvSpPr>
          <p:cNvPr id="20" name="Title 1">
            <a:extLst>
              <a:ext uri="{FF2B5EF4-FFF2-40B4-BE49-F238E27FC236}">
                <a16:creationId xmlns:a16="http://schemas.microsoft.com/office/drawing/2014/main" id="{97B8FFFA-F766-EF41-9C6D-4D2F94570C09}"/>
              </a:ext>
            </a:extLst>
          </p:cNvPr>
          <p:cNvSpPr txBox="1">
            <a:spLocks/>
          </p:cNvSpPr>
          <p:nvPr/>
        </p:nvSpPr>
        <p:spPr>
          <a:xfrm>
            <a:off x="1929531" y="316230"/>
            <a:ext cx="7886700" cy="108267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a:solidFill>
                  <a:srgbClr val="008CD1"/>
                </a:solidFill>
                <a:latin typeface="+mn-lt"/>
              </a:rPr>
              <a:t>Providing Access to Credit in CDFI Targeted Underserved Communities</a:t>
            </a:r>
            <a:endParaRPr lang="en-US" sz="4000">
              <a:solidFill>
                <a:srgbClr val="008CD1"/>
              </a:solidFill>
              <a:latin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9640" y="1682687"/>
            <a:ext cx="3453440" cy="400789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8610" y="4051158"/>
            <a:ext cx="1355814" cy="1820882"/>
          </a:xfrm>
          <a:prstGeom prst="rect">
            <a:avLst/>
          </a:prstGeom>
        </p:spPr>
      </p:pic>
      <p:sp>
        <p:nvSpPr>
          <p:cNvPr id="5" name="TextBox 4"/>
          <p:cNvSpPr txBox="1"/>
          <p:nvPr/>
        </p:nvSpPr>
        <p:spPr>
          <a:xfrm>
            <a:off x="407154" y="5591977"/>
            <a:ext cx="4155058" cy="646331"/>
          </a:xfrm>
          <a:prstGeom prst="rect">
            <a:avLst/>
          </a:prstGeom>
          <a:noFill/>
        </p:spPr>
        <p:txBody>
          <a:bodyPr wrap="square" rtlCol="0">
            <a:spAutoFit/>
          </a:bodyPr>
          <a:lstStyle/>
          <a:p>
            <a:pPr algn="r"/>
            <a:r>
              <a:rPr lang="en-US" b="1" dirty="0">
                <a:solidFill>
                  <a:srgbClr val="008CD1"/>
                </a:solidFill>
              </a:rPr>
              <a:t>Loans in persistent poor counties Q3 YTD:</a:t>
            </a:r>
          </a:p>
          <a:p>
            <a:pPr algn="r"/>
            <a:r>
              <a:rPr lang="en-US" b="1" dirty="0">
                <a:solidFill>
                  <a:srgbClr val="008CD1"/>
                </a:solidFill>
              </a:rPr>
              <a:t>% of all loans made: </a:t>
            </a:r>
          </a:p>
        </p:txBody>
      </p:sp>
      <p:sp>
        <p:nvSpPr>
          <p:cNvPr id="15" name="TextBox 14">
            <a:extLst>
              <a:ext uri="{FF2B5EF4-FFF2-40B4-BE49-F238E27FC236}">
                <a16:creationId xmlns:a16="http://schemas.microsoft.com/office/drawing/2014/main" id="{261783DD-CCD4-7142-AC15-280DAFC4500C}"/>
              </a:ext>
            </a:extLst>
          </p:cNvPr>
          <p:cNvSpPr txBox="1"/>
          <p:nvPr/>
        </p:nvSpPr>
        <p:spPr>
          <a:xfrm>
            <a:off x="4562212" y="5586634"/>
            <a:ext cx="3366612" cy="646331"/>
          </a:xfrm>
          <a:prstGeom prst="rect">
            <a:avLst/>
          </a:prstGeom>
          <a:noFill/>
        </p:spPr>
        <p:txBody>
          <a:bodyPr wrap="square" lIns="91440" tIns="45720" rIns="91440" bIns="45720" rtlCol="0" anchor="t">
            <a:spAutoFit/>
          </a:bodyPr>
          <a:lstStyle/>
          <a:p>
            <a:r>
              <a:rPr lang="en-US" b="1" dirty="0">
                <a:solidFill>
                  <a:srgbClr val="133154"/>
                </a:solidFill>
              </a:rPr>
              <a:t>1,633</a:t>
            </a:r>
            <a:r>
              <a:rPr lang="en-US" dirty="0">
                <a:solidFill>
                  <a:srgbClr val="133154"/>
                </a:solidFill>
              </a:rPr>
              <a:t> loans       Total: </a:t>
            </a:r>
            <a:r>
              <a:rPr lang="en-US" b="1" dirty="0">
                <a:solidFill>
                  <a:srgbClr val="133154"/>
                </a:solidFill>
              </a:rPr>
              <a:t>$177.80M</a:t>
            </a:r>
            <a:endParaRPr lang="en-US" b="1" dirty="0">
              <a:solidFill>
                <a:srgbClr val="133154"/>
              </a:solidFill>
              <a:cs typeface="Calibri"/>
            </a:endParaRPr>
          </a:p>
          <a:p>
            <a:r>
              <a:rPr lang="en-US" b="1" dirty="0">
                <a:solidFill>
                  <a:srgbClr val="133154"/>
                </a:solidFill>
              </a:rPr>
              <a:t>36.14%</a:t>
            </a:r>
            <a:r>
              <a:rPr lang="en-US" dirty="0">
                <a:solidFill>
                  <a:srgbClr val="133154"/>
                </a:solidFill>
              </a:rPr>
              <a:t> (#)           </a:t>
            </a:r>
            <a:r>
              <a:rPr lang="en-US" b="1" dirty="0">
                <a:solidFill>
                  <a:srgbClr val="133154"/>
                </a:solidFill>
              </a:rPr>
              <a:t>28.02% </a:t>
            </a:r>
            <a:r>
              <a:rPr lang="en-US" dirty="0">
                <a:solidFill>
                  <a:srgbClr val="133154"/>
                </a:solidFill>
              </a:rPr>
              <a:t>($)</a:t>
            </a:r>
            <a:endParaRPr lang="en-US" dirty="0">
              <a:solidFill>
                <a:srgbClr val="133154"/>
              </a:solidFill>
              <a:cs typeface="Calibri"/>
            </a:endParaRPr>
          </a:p>
        </p:txBody>
      </p:sp>
    </p:spTree>
    <p:extLst>
      <p:ext uri="{BB962C8B-B14F-4D97-AF65-F5344CB8AC3E}">
        <p14:creationId xmlns:p14="http://schemas.microsoft.com/office/powerpoint/2010/main" val="35157297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D73B7434-5A8A-B747-BBE9-26A66EDD05DE}"/>
              </a:ext>
            </a:extLst>
          </p:cNvPr>
          <p:cNvPicPr>
            <a:picLocks noChangeAspect="1"/>
          </p:cNvPicPr>
          <p:nvPr/>
        </p:nvPicPr>
        <p:blipFill>
          <a:blip r:embed="rId2"/>
          <a:srcRect/>
          <a:stretch/>
        </p:blipFill>
        <p:spPr>
          <a:xfrm>
            <a:off x="0" y="0"/>
            <a:ext cx="12192000" cy="6858000"/>
          </a:xfrm>
          <a:prstGeom prst="rect">
            <a:avLst/>
          </a:prstGeom>
        </p:spPr>
      </p:pic>
      <p:sp>
        <p:nvSpPr>
          <p:cNvPr id="7" name="Subtitle 2">
            <a:extLst>
              <a:ext uri="{FF2B5EF4-FFF2-40B4-BE49-F238E27FC236}">
                <a16:creationId xmlns:a16="http://schemas.microsoft.com/office/drawing/2014/main" id="{387203EF-7B37-864E-9F2A-224AC360CE01}"/>
              </a:ext>
            </a:extLst>
          </p:cNvPr>
          <p:cNvSpPr txBox="1">
            <a:spLocks/>
          </p:cNvSpPr>
          <p:nvPr/>
        </p:nvSpPr>
        <p:spPr>
          <a:xfrm>
            <a:off x="337225" y="615647"/>
            <a:ext cx="5548009" cy="74622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solidFill>
                <a:srgbClr val="0070C0"/>
              </a:solidFill>
            </a:endParaRPr>
          </a:p>
        </p:txBody>
      </p:sp>
      <p:sp>
        <p:nvSpPr>
          <p:cNvPr id="26" name="Title 1">
            <a:extLst>
              <a:ext uri="{FF2B5EF4-FFF2-40B4-BE49-F238E27FC236}">
                <a16:creationId xmlns:a16="http://schemas.microsoft.com/office/drawing/2014/main" id="{8240BBC1-14F9-274F-ADAA-C23EEAEDFFEF}"/>
              </a:ext>
            </a:extLst>
          </p:cNvPr>
          <p:cNvSpPr txBox="1">
            <a:spLocks/>
          </p:cNvSpPr>
          <p:nvPr/>
        </p:nvSpPr>
        <p:spPr>
          <a:xfrm>
            <a:off x="2093633" y="-142636"/>
            <a:ext cx="7886700" cy="10826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dirty="0">
                <a:solidFill>
                  <a:srgbClr val="008CD1"/>
                </a:solidFill>
                <a:latin typeface="+mn-lt"/>
              </a:rPr>
              <a:t>Financial Highlights</a:t>
            </a:r>
          </a:p>
        </p:txBody>
      </p:sp>
      <p:graphicFrame>
        <p:nvGraphicFramePr>
          <p:cNvPr id="27" name="Chart 26">
            <a:extLst>
              <a:ext uri="{FF2B5EF4-FFF2-40B4-BE49-F238E27FC236}">
                <a16:creationId xmlns:a16="http://schemas.microsoft.com/office/drawing/2014/main" id="{77AA1437-82D8-7748-91EE-559492144238}"/>
              </a:ext>
            </a:extLst>
          </p:cNvPr>
          <p:cNvGraphicFramePr/>
          <p:nvPr>
            <p:extLst>
              <p:ext uri="{D42A27DB-BD31-4B8C-83A1-F6EECF244321}">
                <p14:modId xmlns:p14="http://schemas.microsoft.com/office/powerpoint/2010/main" val="2774599074"/>
              </p:ext>
            </p:extLst>
          </p:nvPr>
        </p:nvGraphicFramePr>
        <p:xfrm>
          <a:off x="1664770" y="764698"/>
          <a:ext cx="8067229" cy="274771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Chart 27">
            <a:extLst>
              <a:ext uri="{FF2B5EF4-FFF2-40B4-BE49-F238E27FC236}">
                <a16:creationId xmlns:a16="http://schemas.microsoft.com/office/drawing/2014/main" id="{9574D631-14BC-544F-89E5-31D2782604E9}"/>
              </a:ext>
            </a:extLst>
          </p:cNvPr>
          <p:cNvGraphicFramePr/>
          <p:nvPr>
            <p:extLst>
              <p:ext uri="{D42A27DB-BD31-4B8C-83A1-F6EECF244321}">
                <p14:modId xmlns:p14="http://schemas.microsoft.com/office/powerpoint/2010/main" val="3584622402"/>
              </p:ext>
            </p:extLst>
          </p:nvPr>
        </p:nvGraphicFramePr>
        <p:xfrm>
          <a:off x="1416136" y="3621233"/>
          <a:ext cx="4040474" cy="2621120"/>
        </p:xfrm>
        <a:graphic>
          <a:graphicData uri="http://schemas.openxmlformats.org/drawingml/2006/chart">
            <c:chart xmlns:c="http://schemas.openxmlformats.org/drawingml/2006/chart" xmlns:r="http://schemas.openxmlformats.org/officeDocument/2006/relationships" r:id="rId4"/>
          </a:graphicData>
        </a:graphic>
      </p:graphicFrame>
      <p:sp>
        <p:nvSpPr>
          <p:cNvPr id="29" name="TextBox 28">
            <a:extLst>
              <a:ext uri="{FF2B5EF4-FFF2-40B4-BE49-F238E27FC236}">
                <a16:creationId xmlns:a16="http://schemas.microsoft.com/office/drawing/2014/main" id="{1CDD6FCF-FCB2-DB4E-BD04-43A62CA64055}"/>
              </a:ext>
            </a:extLst>
          </p:cNvPr>
          <p:cNvSpPr txBox="1"/>
          <p:nvPr/>
        </p:nvSpPr>
        <p:spPr>
          <a:xfrm rot="16200000">
            <a:off x="629923" y="1703454"/>
            <a:ext cx="1572426" cy="369332"/>
          </a:xfrm>
          <a:prstGeom prst="rect">
            <a:avLst/>
          </a:prstGeom>
          <a:noFill/>
        </p:spPr>
        <p:txBody>
          <a:bodyPr wrap="square" rtlCol="0">
            <a:spAutoFit/>
          </a:bodyPr>
          <a:lstStyle/>
          <a:p>
            <a:pPr algn="ctr"/>
            <a:r>
              <a:rPr lang="en-US" dirty="0"/>
              <a:t>(Millions)</a:t>
            </a:r>
          </a:p>
        </p:txBody>
      </p:sp>
      <p:graphicFrame>
        <p:nvGraphicFramePr>
          <p:cNvPr id="30" name="Chart 29">
            <a:extLst>
              <a:ext uri="{FF2B5EF4-FFF2-40B4-BE49-F238E27FC236}">
                <a16:creationId xmlns:a16="http://schemas.microsoft.com/office/drawing/2014/main" id="{695A9C0C-DAF1-D742-9B61-1F42885F8839}"/>
              </a:ext>
            </a:extLst>
          </p:cNvPr>
          <p:cNvGraphicFramePr/>
          <p:nvPr>
            <p:extLst>
              <p:ext uri="{D42A27DB-BD31-4B8C-83A1-F6EECF244321}">
                <p14:modId xmlns:p14="http://schemas.microsoft.com/office/powerpoint/2010/main" val="1942519443"/>
              </p:ext>
            </p:extLst>
          </p:nvPr>
        </p:nvGraphicFramePr>
        <p:xfrm>
          <a:off x="6036983" y="3560815"/>
          <a:ext cx="4401084" cy="2681538"/>
        </p:xfrm>
        <a:graphic>
          <a:graphicData uri="http://schemas.openxmlformats.org/drawingml/2006/chart">
            <c:chart xmlns:c="http://schemas.openxmlformats.org/drawingml/2006/chart" xmlns:r="http://schemas.openxmlformats.org/officeDocument/2006/relationships" r:id="rId5"/>
          </a:graphicData>
        </a:graphic>
      </p:graphicFrame>
      <p:sp>
        <p:nvSpPr>
          <p:cNvPr id="15" name="TextBox 14">
            <a:extLst>
              <a:ext uri="{FF2B5EF4-FFF2-40B4-BE49-F238E27FC236}">
                <a16:creationId xmlns:a16="http://schemas.microsoft.com/office/drawing/2014/main" id="{0836E797-51B1-FE41-9F48-96E561B1EE11}"/>
              </a:ext>
            </a:extLst>
          </p:cNvPr>
          <p:cNvSpPr txBox="1"/>
          <p:nvPr/>
        </p:nvSpPr>
        <p:spPr>
          <a:xfrm>
            <a:off x="2356939" y="3953845"/>
            <a:ext cx="1572426" cy="307777"/>
          </a:xfrm>
          <a:prstGeom prst="rect">
            <a:avLst/>
          </a:prstGeom>
          <a:noFill/>
        </p:spPr>
        <p:txBody>
          <a:bodyPr wrap="square" rtlCol="0">
            <a:spAutoFit/>
          </a:bodyPr>
          <a:lstStyle/>
          <a:p>
            <a:pPr algn="ctr"/>
            <a:r>
              <a:rPr lang="en-US" sz="1400" dirty="0"/>
              <a:t>(Millions)</a:t>
            </a:r>
          </a:p>
        </p:txBody>
      </p:sp>
      <p:cxnSp>
        <p:nvCxnSpPr>
          <p:cNvPr id="3" name="Straight Connector 2">
            <a:extLst>
              <a:ext uri="{FF2B5EF4-FFF2-40B4-BE49-F238E27FC236}">
                <a16:creationId xmlns:a16="http://schemas.microsoft.com/office/drawing/2014/main" id="{22DC5BA2-DD6F-440A-8E6D-C761BB605E2D}"/>
              </a:ext>
            </a:extLst>
          </p:cNvPr>
          <p:cNvCxnSpPr>
            <a:cxnSpLocks/>
          </p:cNvCxnSpPr>
          <p:nvPr/>
        </p:nvCxnSpPr>
        <p:spPr>
          <a:xfrm>
            <a:off x="7729047" y="1022952"/>
            <a:ext cx="0" cy="2200727"/>
          </a:xfrm>
          <a:prstGeom prst="line">
            <a:avLst/>
          </a:prstGeom>
          <a:ln w="28575">
            <a:solidFill>
              <a:schemeClr val="accent2"/>
            </a:solidFill>
            <a:prstDash val="lg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EEF4E96-0983-4271-A4FF-BAE28A9425A2}"/>
              </a:ext>
            </a:extLst>
          </p:cNvPr>
          <p:cNvCxnSpPr>
            <a:cxnSpLocks/>
          </p:cNvCxnSpPr>
          <p:nvPr/>
        </p:nvCxnSpPr>
        <p:spPr>
          <a:xfrm>
            <a:off x="4371287" y="4059936"/>
            <a:ext cx="0" cy="1854092"/>
          </a:xfrm>
          <a:prstGeom prst="line">
            <a:avLst/>
          </a:prstGeom>
          <a:ln w="28575">
            <a:solidFill>
              <a:schemeClr val="accent2"/>
            </a:solidFill>
            <a:prstDash val="lg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C54DEBD-A20D-4908-A1C5-F3A0871CA5EE}"/>
              </a:ext>
            </a:extLst>
          </p:cNvPr>
          <p:cNvCxnSpPr>
            <a:cxnSpLocks/>
          </p:cNvCxnSpPr>
          <p:nvPr/>
        </p:nvCxnSpPr>
        <p:spPr>
          <a:xfrm>
            <a:off x="9365449" y="4059936"/>
            <a:ext cx="0" cy="1803435"/>
          </a:xfrm>
          <a:prstGeom prst="line">
            <a:avLst/>
          </a:prstGeom>
          <a:ln w="28575">
            <a:solidFill>
              <a:schemeClr val="accent2"/>
            </a:solidFill>
            <a:prstDash val="lg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C56867D-197F-4BEA-8427-30FBE6BBA7BA}"/>
              </a:ext>
            </a:extLst>
          </p:cNvPr>
          <p:cNvSpPr txBox="1"/>
          <p:nvPr/>
        </p:nvSpPr>
        <p:spPr>
          <a:xfrm>
            <a:off x="8237525" y="696057"/>
            <a:ext cx="848139" cy="584775"/>
          </a:xfrm>
          <a:prstGeom prst="rect">
            <a:avLst/>
          </a:prstGeom>
          <a:noFill/>
        </p:spPr>
        <p:txBody>
          <a:bodyPr wrap="square" rtlCol="0">
            <a:spAutoFit/>
          </a:bodyPr>
          <a:lstStyle/>
          <a:p>
            <a:r>
              <a:rPr lang="en-US" sz="3200" b="1" dirty="0">
                <a:solidFill>
                  <a:schemeClr val="accent2"/>
                </a:solidFill>
              </a:rPr>
              <a:t>Q3</a:t>
            </a:r>
          </a:p>
        </p:txBody>
      </p:sp>
      <p:sp>
        <p:nvSpPr>
          <p:cNvPr id="16" name="TextBox 15">
            <a:extLst>
              <a:ext uri="{FF2B5EF4-FFF2-40B4-BE49-F238E27FC236}">
                <a16:creationId xmlns:a16="http://schemas.microsoft.com/office/drawing/2014/main" id="{2CEB017A-5A06-48CD-BBEE-6BD45ECDE5B2}"/>
              </a:ext>
            </a:extLst>
          </p:cNvPr>
          <p:cNvSpPr txBox="1"/>
          <p:nvPr/>
        </p:nvSpPr>
        <p:spPr>
          <a:xfrm>
            <a:off x="4483527" y="3542511"/>
            <a:ext cx="848139" cy="584775"/>
          </a:xfrm>
          <a:prstGeom prst="rect">
            <a:avLst/>
          </a:prstGeom>
          <a:noFill/>
        </p:spPr>
        <p:txBody>
          <a:bodyPr wrap="square" rtlCol="0">
            <a:spAutoFit/>
          </a:bodyPr>
          <a:lstStyle/>
          <a:p>
            <a:r>
              <a:rPr lang="en-US" sz="3200" b="1" dirty="0">
                <a:solidFill>
                  <a:schemeClr val="accent2"/>
                </a:solidFill>
              </a:rPr>
              <a:t>Q3</a:t>
            </a:r>
          </a:p>
        </p:txBody>
      </p:sp>
      <p:sp>
        <p:nvSpPr>
          <p:cNvPr id="17" name="TextBox 16">
            <a:extLst>
              <a:ext uri="{FF2B5EF4-FFF2-40B4-BE49-F238E27FC236}">
                <a16:creationId xmlns:a16="http://schemas.microsoft.com/office/drawing/2014/main" id="{AA0B9857-2385-470C-96E3-0CEAE02EF2D3}"/>
              </a:ext>
            </a:extLst>
          </p:cNvPr>
          <p:cNvSpPr txBox="1"/>
          <p:nvPr/>
        </p:nvSpPr>
        <p:spPr>
          <a:xfrm>
            <a:off x="9510161" y="3522958"/>
            <a:ext cx="732536" cy="584775"/>
          </a:xfrm>
          <a:prstGeom prst="rect">
            <a:avLst/>
          </a:prstGeom>
          <a:noFill/>
        </p:spPr>
        <p:txBody>
          <a:bodyPr wrap="square" rtlCol="0">
            <a:spAutoFit/>
          </a:bodyPr>
          <a:lstStyle/>
          <a:p>
            <a:r>
              <a:rPr lang="en-US" sz="3200" b="1" dirty="0">
                <a:solidFill>
                  <a:schemeClr val="accent2"/>
                </a:solidFill>
              </a:rPr>
              <a:t>Q3</a:t>
            </a:r>
          </a:p>
        </p:txBody>
      </p:sp>
    </p:spTree>
    <p:extLst>
      <p:ext uri="{BB962C8B-B14F-4D97-AF65-F5344CB8AC3E}">
        <p14:creationId xmlns:p14="http://schemas.microsoft.com/office/powerpoint/2010/main" val="3170219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A0BC8E4-6882-6243-9021-D46F210538A6}"/>
              </a:ext>
            </a:extLst>
          </p:cNvPr>
          <p:cNvPicPr>
            <a:picLocks noChangeAspect="1"/>
          </p:cNvPicPr>
          <p:nvPr/>
        </p:nvPicPr>
        <p:blipFill>
          <a:blip r:embed="rId2"/>
          <a:srcRect/>
          <a:stretch/>
        </p:blipFill>
        <p:spPr>
          <a:xfrm>
            <a:off x="0" y="0"/>
            <a:ext cx="12192000" cy="6858000"/>
          </a:xfrm>
          <a:prstGeom prst="rect">
            <a:avLst/>
          </a:prstGeom>
        </p:spPr>
      </p:pic>
      <p:sp>
        <p:nvSpPr>
          <p:cNvPr id="7" name="Subtitle 2">
            <a:extLst>
              <a:ext uri="{FF2B5EF4-FFF2-40B4-BE49-F238E27FC236}">
                <a16:creationId xmlns:a16="http://schemas.microsoft.com/office/drawing/2014/main" id="{387203EF-7B37-864E-9F2A-224AC360CE01}"/>
              </a:ext>
            </a:extLst>
          </p:cNvPr>
          <p:cNvSpPr txBox="1">
            <a:spLocks/>
          </p:cNvSpPr>
          <p:nvPr/>
        </p:nvSpPr>
        <p:spPr>
          <a:xfrm>
            <a:off x="337225" y="615647"/>
            <a:ext cx="5548009" cy="74622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a:solidFill>
                <a:srgbClr val="0070C0"/>
              </a:solidFill>
            </a:endParaRPr>
          </a:p>
        </p:txBody>
      </p:sp>
      <p:sp>
        <p:nvSpPr>
          <p:cNvPr id="14" name="Title 1">
            <a:extLst>
              <a:ext uri="{FF2B5EF4-FFF2-40B4-BE49-F238E27FC236}">
                <a16:creationId xmlns:a16="http://schemas.microsoft.com/office/drawing/2014/main" id="{F96FDA32-FD33-3E42-9C13-4A68668306EA}"/>
              </a:ext>
            </a:extLst>
          </p:cNvPr>
          <p:cNvSpPr txBox="1">
            <a:spLocks/>
          </p:cNvSpPr>
          <p:nvPr/>
        </p:nvSpPr>
        <p:spPr>
          <a:xfrm>
            <a:off x="2176737" y="368813"/>
            <a:ext cx="7886700" cy="1082674"/>
          </a:xfrm>
          <a:prstGeom prst="rect">
            <a:avLst/>
          </a:prstGeom>
        </p:spPr>
        <p:txBody>
          <a:bodyPr vert="horz" lIns="91440" tIns="45720" rIns="91440" bIns="45720" rtlCol="0" anchor="b">
            <a:normAutofit fontScale="7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300" b="1" dirty="0">
                <a:solidFill>
                  <a:srgbClr val="008CD1"/>
                </a:solidFill>
                <a:latin typeface="+mn-lt"/>
              </a:rPr>
              <a:t>Q3 Financial Highlights YOY – </a:t>
            </a:r>
            <a:br>
              <a:rPr lang="en-US" sz="5300" b="1" dirty="0">
                <a:solidFill>
                  <a:srgbClr val="008CD1"/>
                </a:solidFill>
                <a:latin typeface="+mn-lt"/>
              </a:rPr>
            </a:br>
            <a:r>
              <a:rPr lang="en-US" sz="5300" b="1" dirty="0">
                <a:solidFill>
                  <a:srgbClr val="008CD1"/>
                </a:solidFill>
                <a:latin typeface="+mn-lt"/>
              </a:rPr>
              <a:t>Balance Sheet</a:t>
            </a:r>
            <a:r>
              <a:rPr lang="en-US" b="1" dirty="0">
                <a:solidFill>
                  <a:srgbClr val="008CD1"/>
                </a:solidFill>
                <a:latin typeface="+mn-lt"/>
              </a:rPr>
              <a:t> </a:t>
            </a:r>
            <a:r>
              <a:rPr lang="en-US" sz="3600" b="1" dirty="0">
                <a:solidFill>
                  <a:srgbClr val="008CD1"/>
                </a:solidFill>
                <a:latin typeface="+mn-lt"/>
              </a:rPr>
              <a:t>(000’s)</a:t>
            </a:r>
            <a:endParaRPr lang="en-US" b="1" dirty="0">
              <a:solidFill>
                <a:srgbClr val="008CD1"/>
              </a:solidFill>
              <a:latin typeface="+mn-lt"/>
            </a:endParaRPr>
          </a:p>
        </p:txBody>
      </p:sp>
      <p:graphicFrame>
        <p:nvGraphicFramePr>
          <p:cNvPr id="16" name="Content Placeholder 4">
            <a:extLst>
              <a:ext uri="{FF2B5EF4-FFF2-40B4-BE49-F238E27FC236}">
                <a16:creationId xmlns:a16="http://schemas.microsoft.com/office/drawing/2014/main" id="{0B4C92C3-03B1-D343-AD2F-A5BE7F0D2A27}"/>
              </a:ext>
            </a:extLst>
          </p:cNvPr>
          <p:cNvGraphicFramePr>
            <a:graphicFrameLocks/>
          </p:cNvGraphicFramePr>
          <p:nvPr>
            <p:extLst>
              <p:ext uri="{D42A27DB-BD31-4B8C-83A1-F6EECF244321}">
                <p14:modId xmlns:p14="http://schemas.microsoft.com/office/powerpoint/2010/main" val="31949181"/>
              </p:ext>
            </p:extLst>
          </p:nvPr>
        </p:nvGraphicFramePr>
        <p:xfrm>
          <a:off x="2259791" y="1639232"/>
          <a:ext cx="7720593" cy="4096512"/>
        </p:xfrm>
        <a:graphic>
          <a:graphicData uri="http://schemas.openxmlformats.org/drawingml/2006/table">
            <a:tbl>
              <a:tblPr firstRow="1" firstCol="1">
                <a:tableStyleId>{0E3FDE45-AF77-4B5C-9715-49D594BDF05E}</a:tableStyleId>
              </a:tblPr>
              <a:tblGrid>
                <a:gridCol w="3672370">
                  <a:extLst>
                    <a:ext uri="{9D8B030D-6E8A-4147-A177-3AD203B41FA5}">
                      <a16:colId xmlns:a16="http://schemas.microsoft.com/office/drawing/2014/main" val="20000"/>
                    </a:ext>
                  </a:extLst>
                </a:gridCol>
                <a:gridCol w="1591899">
                  <a:extLst>
                    <a:ext uri="{9D8B030D-6E8A-4147-A177-3AD203B41FA5}">
                      <a16:colId xmlns:a16="http://schemas.microsoft.com/office/drawing/2014/main" val="20001"/>
                    </a:ext>
                  </a:extLst>
                </a:gridCol>
                <a:gridCol w="863431">
                  <a:extLst>
                    <a:ext uri="{9D8B030D-6E8A-4147-A177-3AD203B41FA5}">
                      <a16:colId xmlns:a16="http://schemas.microsoft.com/office/drawing/2014/main" val="20002"/>
                    </a:ext>
                  </a:extLst>
                </a:gridCol>
                <a:gridCol w="1592893">
                  <a:extLst>
                    <a:ext uri="{9D8B030D-6E8A-4147-A177-3AD203B41FA5}">
                      <a16:colId xmlns:a16="http://schemas.microsoft.com/office/drawing/2014/main" val="20003"/>
                    </a:ext>
                  </a:extLst>
                </a:gridCol>
              </a:tblGrid>
              <a:tr h="310896">
                <a:tc>
                  <a:txBody>
                    <a:bodyPr/>
                    <a:lstStyle/>
                    <a:p>
                      <a:endParaRPr lang="en-US" sz="1800">
                        <a:solidFill>
                          <a:srgbClr val="133156"/>
                        </a:solidFill>
                        <a:latin typeface="+mn-lt"/>
                      </a:endParaRP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800">
                          <a:solidFill>
                            <a:srgbClr val="133156"/>
                          </a:solidFill>
                          <a:latin typeface="+mn-lt"/>
                        </a:rPr>
                        <a:t>2023</a:t>
                      </a:r>
                      <a:endParaRPr lang="en-US"/>
                    </a:p>
                  </a:txBody>
                  <a:tcPr>
                    <a:lnL>
                      <a:noFill/>
                    </a:lnL>
                    <a:lnR>
                      <a:noFill/>
                    </a:lnR>
                    <a:lnT w="12700" cap="flat" cmpd="sng" algn="ctr">
                      <a:noFill/>
                      <a:prstDash val="solid"/>
                      <a:round/>
                      <a:headEnd type="none" w="med" len="med"/>
                      <a:tailEnd type="none" w="med" len="med"/>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sz="1800">
                        <a:solidFill>
                          <a:srgbClr val="133156"/>
                        </a:solidFill>
                        <a:latin typeface="+mn-lt"/>
                      </a:endParaRP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800">
                          <a:solidFill>
                            <a:srgbClr val="133156"/>
                          </a:solidFill>
                          <a:latin typeface="+mn-lt"/>
                        </a:rPr>
                        <a:t>2024</a:t>
                      </a:r>
                    </a:p>
                  </a:txBody>
                  <a:tcPr>
                    <a:lnL>
                      <a:noFill/>
                    </a:lnL>
                    <a:lnR>
                      <a:noFill/>
                    </a:lnR>
                    <a:lnT w="12700" cap="flat" cmpd="sng" algn="ctr">
                      <a:noFill/>
                      <a:prstDash val="solid"/>
                      <a:round/>
                      <a:headEnd type="none" w="med" len="med"/>
                      <a:tailEnd type="none" w="med" len="med"/>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10896">
                <a:tc>
                  <a:txBody>
                    <a:bodyPr/>
                    <a:lstStyle/>
                    <a:p>
                      <a:pPr algn="l" fontAlgn="b"/>
                      <a:r>
                        <a:rPr lang="en-US" sz="1800" b="0" i="0" u="none" strike="noStrike">
                          <a:solidFill>
                            <a:srgbClr val="133156"/>
                          </a:solidFill>
                          <a:effectLst/>
                          <a:latin typeface="+mn-lt"/>
                        </a:rPr>
                        <a:t>Cash &amp; Investments</a:t>
                      </a:r>
                    </a:p>
                  </a:txBody>
                  <a:tcPr marL="9525" marR="9525" marT="9525" marB="0" anchor="b">
                    <a:lnT w="12700" cap="flat" cmpd="sng" algn="ctr">
                      <a:noFill/>
                      <a:prstDash val="solid"/>
                      <a:round/>
                      <a:headEnd type="none" w="med" len="med"/>
                      <a:tailEnd type="none" w="med" len="med"/>
                    </a:lnT>
                  </a:tcPr>
                </a:tc>
                <a:tc>
                  <a:txBody>
                    <a:bodyPr/>
                    <a:lstStyle/>
                    <a:p>
                      <a:pPr lvl="0" algn="r">
                        <a:buNone/>
                      </a:pPr>
                      <a:r>
                        <a:rPr lang="en-US" sz="1600" b="0" i="0" u="none" strike="noStrike" dirty="0">
                          <a:solidFill>
                            <a:srgbClr val="133154"/>
                          </a:solidFill>
                          <a:effectLst/>
                          <a:latin typeface="+mn-lt"/>
                        </a:rPr>
                        <a:t> $804,209</a:t>
                      </a:r>
                    </a:p>
                  </a:txBody>
                  <a:tcPr marL="9525" marR="9525" marT="9525" marB="0" anchor="b">
                    <a:lnT w="57150" cap="flat" cmpd="sng" algn="ctr">
                      <a:solidFill>
                        <a:schemeClr val="tx1"/>
                      </a:solidFill>
                      <a:prstDash val="solid"/>
                      <a:round/>
                      <a:headEnd type="none" w="med" len="med"/>
                      <a:tailEnd type="none" w="med" len="med"/>
                    </a:lnT>
                    <a:lnB>
                      <a:noFill/>
                    </a:lnB>
                  </a:tcPr>
                </a:tc>
                <a:tc>
                  <a:txBody>
                    <a:bodyPr/>
                    <a:lstStyle/>
                    <a:p>
                      <a:pPr algn="l" fontAlgn="b"/>
                      <a:endParaRPr lang="en-US" sz="1600" b="0" i="0" u="none" strike="noStrike">
                        <a:solidFill>
                          <a:srgbClr val="133154"/>
                        </a:solidFill>
                        <a:effectLst/>
                        <a:latin typeface="+mn-lt"/>
                      </a:endParaRPr>
                    </a:p>
                  </a:txBody>
                  <a:tcPr marL="9525" marR="9525" marT="9525" marB="0" anchor="b">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fontAlgn="b"/>
                      <a:r>
                        <a:rPr lang="en-US" sz="1600" b="0" i="0" u="none" strike="noStrike" dirty="0">
                          <a:solidFill>
                            <a:srgbClr val="133154"/>
                          </a:solidFill>
                          <a:effectLst/>
                          <a:latin typeface="+mn-lt"/>
                        </a:rPr>
                        <a:t> $834,440</a:t>
                      </a:r>
                      <a:endParaRPr lang="en-US" dirty="0"/>
                    </a:p>
                  </a:txBody>
                  <a:tcPr marL="9525" marR="9525" marT="9525" marB="0" anchor="b">
                    <a:lnL>
                      <a:noFill/>
                    </a:lnL>
                    <a:lnT w="5715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10001"/>
                  </a:ext>
                </a:extLst>
              </a:tr>
              <a:tr h="310896">
                <a:tc>
                  <a:txBody>
                    <a:bodyPr/>
                    <a:lstStyle/>
                    <a:p>
                      <a:pPr algn="l" fontAlgn="b"/>
                      <a:r>
                        <a:rPr lang="en-US" sz="1800" b="0" i="0" u="none" strike="noStrike">
                          <a:solidFill>
                            <a:srgbClr val="133156"/>
                          </a:solidFill>
                          <a:effectLst/>
                          <a:latin typeface="+mn-lt"/>
                        </a:rPr>
                        <a:t>Net Loans</a:t>
                      </a:r>
                    </a:p>
                  </a:txBody>
                  <a:tcPr marL="9525" marR="9525" marT="9525" marB="0" anchor="b">
                    <a:lnR>
                      <a:noFill/>
                    </a:lnR>
                  </a:tcPr>
                </a:tc>
                <a:tc>
                  <a:txBody>
                    <a:bodyPr/>
                    <a:lstStyle/>
                    <a:p>
                      <a:pPr lvl="0" algn="r">
                        <a:buNone/>
                      </a:pPr>
                      <a:r>
                        <a:rPr lang="en-US" sz="1600" b="0" i="0" u="none" strike="noStrike" dirty="0">
                          <a:solidFill>
                            <a:srgbClr val="133154"/>
                          </a:solidFill>
                          <a:effectLst/>
                          <a:latin typeface="+mn-lt"/>
                        </a:rPr>
                        <a:t> $1,553,319</a:t>
                      </a:r>
                    </a:p>
                  </a:txBody>
                  <a:tcPr marL="9525" marR="9525" marT="9525"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133154"/>
                        </a:solidFill>
                        <a:effectLst/>
                        <a:latin typeface="+mn-lt"/>
                      </a:endParaRPr>
                    </a:p>
                  </a:txBody>
                  <a:tcPr marL="9525" marR="9525" marT="9525"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600" b="0" i="0" u="none" strike="noStrike" dirty="0">
                          <a:solidFill>
                            <a:srgbClr val="133154"/>
                          </a:solidFill>
                          <a:effectLst/>
                          <a:latin typeface="+mn-lt"/>
                        </a:rPr>
                        <a:t> $1,708,123</a:t>
                      </a:r>
                    </a:p>
                  </a:txBody>
                  <a:tcPr marL="9525" marR="9525" marT="9525"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10896">
                <a:tc>
                  <a:txBody>
                    <a:bodyPr/>
                    <a:lstStyle/>
                    <a:p>
                      <a:pPr algn="l" fontAlgn="b"/>
                      <a:r>
                        <a:rPr lang="en-US" sz="1800" b="0" i="0" u="none" strike="noStrike">
                          <a:solidFill>
                            <a:srgbClr val="133156"/>
                          </a:solidFill>
                          <a:effectLst/>
                          <a:latin typeface="+mn-lt"/>
                        </a:rPr>
                        <a:t>Fixed Assets</a:t>
                      </a:r>
                    </a:p>
                  </a:txBody>
                  <a:tcPr marL="9525" marR="9525" marT="9525" marB="0" anchor="b"/>
                </a:tc>
                <a:tc>
                  <a:txBody>
                    <a:bodyPr/>
                    <a:lstStyle/>
                    <a:p>
                      <a:pPr lvl="0" algn="r">
                        <a:buNone/>
                      </a:pPr>
                      <a:r>
                        <a:rPr lang="en-US" sz="1600" b="0" i="0" u="none" strike="noStrike" dirty="0">
                          <a:solidFill>
                            <a:srgbClr val="133154"/>
                          </a:solidFill>
                          <a:effectLst/>
                          <a:latin typeface="+mn-lt"/>
                        </a:rPr>
                        <a:t> $41,676</a:t>
                      </a:r>
                    </a:p>
                  </a:txBody>
                  <a:tcPr marL="9525" marR="9525" marT="9525" marB="0" anchor="b">
                    <a:lnT w="12700" cap="flat" cmpd="sng" algn="ctr">
                      <a:noFill/>
                      <a:prstDash val="solid"/>
                      <a:round/>
                      <a:headEnd type="none" w="med" len="med"/>
                      <a:tailEnd type="none" w="med" len="med"/>
                    </a:lnT>
                  </a:tcPr>
                </a:tc>
                <a:tc>
                  <a:txBody>
                    <a:bodyPr/>
                    <a:lstStyle/>
                    <a:p>
                      <a:pPr algn="l" fontAlgn="b"/>
                      <a:endParaRPr lang="en-US" sz="1600" b="0" i="0" u="none" strike="noStrike">
                        <a:solidFill>
                          <a:srgbClr val="133154"/>
                        </a:solidFill>
                        <a:effectLst/>
                        <a:latin typeface="+mn-lt"/>
                      </a:endParaRPr>
                    </a:p>
                  </a:txBody>
                  <a:tcPr marL="9525" marR="9525" marT="9525" marB="0" anchor="b">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r" fontAlgn="b"/>
                      <a:r>
                        <a:rPr lang="en-US" sz="1600" b="0" i="0" u="none" strike="noStrike" dirty="0">
                          <a:solidFill>
                            <a:srgbClr val="133154"/>
                          </a:solidFill>
                          <a:effectLst/>
                          <a:latin typeface="+mn-lt"/>
                        </a:rPr>
                        <a:t> $43,821</a:t>
                      </a:r>
                    </a:p>
                  </a:txBody>
                  <a:tcPr marL="9525" marR="9525" marT="9525" marB="0" anchor="b">
                    <a:lnL>
                      <a:noFill/>
                    </a:lnL>
                    <a:lnT w="12700" cap="flat" cmpd="sng" algn="ctr">
                      <a:noFill/>
                      <a:prstDash val="solid"/>
                      <a:round/>
                      <a:headEnd type="none" w="med" len="med"/>
                      <a:tailEnd type="none" w="med" len="med"/>
                    </a:lnT>
                  </a:tcPr>
                </a:tc>
                <a:extLst>
                  <a:ext uri="{0D108BD9-81ED-4DB2-BD59-A6C34878D82A}">
                    <a16:rowId xmlns:a16="http://schemas.microsoft.com/office/drawing/2014/main" val="10003"/>
                  </a:ext>
                </a:extLst>
              </a:tr>
              <a:tr h="310896">
                <a:tc>
                  <a:txBody>
                    <a:bodyPr/>
                    <a:lstStyle/>
                    <a:p>
                      <a:pPr algn="l" fontAlgn="b"/>
                      <a:r>
                        <a:rPr lang="en-US" sz="1800" b="0" i="0" u="none" strike="noStrike">
                          <a:solidFill>
                            <a:srgbClr val="133156"/>
                          </a:solidFill>
                          <a:effectLst/>
                          <a:latin typeface="+mn-lt"/>
                        </a:rPr>
                        <a:t>Intangibles</a:t>
                      </a:r>
                    </a:p>
                  </a:txBody>
                  <a:tcPr marL="9525" marR="9525" marT="9525" marB="0" anchor="b"/>
                </a:tc>
                <a:tc>
                  <a:txBody>
                    <a:bodyPr/>
                    <a:lstStyle/>
                    <a:p>
                      <a:pPr lvl="0" algn="r">
                        <a:buNone/>
                      </a:pPr>
                      <a:r>
                        <a:rPr lang="en-US" sz="1600" b="0" i="0" u="none" strike="noStrike" dirty="0">
                          <a:solidFill>
                            <a:srgbClr val="133154"/>
                          </a:solidFill>
                          <a:effectLst/>
                          <a:latin typeface="+mn-lt"/>
                        </a:rPr>
                        <a:t> $59,201</a:t>
                      </a:r>
                    </a:p>
                  </a:txBody>
                  <a:tcPr marL="9525" marR="9525" marT="9525" marB="0" anchor="b"/>
                </a:tc>
                <a:tc>
                  <a:txBody>
                    <a:bodyPr/>
                    <a:lstStyle/>
                    <a:p>
                      <a:pPr algn="l" fontAlgn="b"/>
                      <a:endParaRPr lang="en-US" sz="1600" b="0" i="0" u="none" strike="noStrike">
                        <a:solidFill>
                          <a:srgbClr val="133154"/>
                        </a:solidFill>
                        <a:effectLst/>
                        <a:latin typeface="+mn-lt"/>
                      </a:endParaRPr>
                    </a:p>
                  </a:txBody>
                  <a:tcPr marL="9525" marR="9525" marT="9525" marB="0" anchor="b">
                    <a:lnR>
                      <a:noFill/>
                    </a:lnR>
                    <a:lnT>
                      <a:noFill/>
                    </a:lnT>
                    <a:lnB>
                      <a:noFill/>
                    </a:lnB>
                    <a:lnTlToBr w="12700" cmpd="sng">
                      <a:noFill/>
                      <a:prstDash val="solid"/>
                    </a:lnTlToBr>
                    <a:lnBlToTr w="12700" cmpd="sng">
                      <a:noFill/>
                      <a:prstDash val="solid"/>
                    </a:lnBlToTr>
                  </a:tcPr>
                </a:tc>
                <a:tc>
                  <a:txBody>
                    <a:bodyPr/>
                    <a:lstStyle/>
                    <a:p>
                      <a:pPr algn="r" fontAlgn="b"/>
                      <a:r>
                        <a:rPr lang="en-US" sz="1600" b="0" i="0" u="none" strike="noStrike" dirty="0">
                          <a:solidFill>
                            <a:srgbClr val="133154"/>
                          </a:solidFill>
                          <a:effectLst/>
                          <a:latin typeface="+mn-lt"/>
                        </a:rPr>
                        <a:t> $58,551</a:t>
                      </a:r>
                    </a:p>
                  </a:txBody>
                  <a:tcPr marL="9525" marR="9525" marT="9525" marB="0" anchor="b">
                    <a:lnL>
                      <a:noFill/>
                    </a:lnL>
                  </a:tcPr>
                </a:tc>
                <a:extLst>
                  <a:ext uri="{0D108BD9-81ED-4DB2-BD59-A6C34878D82A}">
                    <a16:rowId xmlns:a16="http://schemas.microsoft.com/office/drawing/2014/main" val="10004"/>
                  </a:ext>
                </a:extLst>
              </a:tr>
              <a:tr h="310896">
                <a:tc>
                  <a:txBody>
                    <a:bodyPr/>
                    <a:lstStyle/>
                    <a:p>
                      <a:pPr algn="l" fontAlgn="b"/>
                      <a:r>
                        <a:rPr lang="en-US" sz="1800" b="0" i="0" u="none" strike="noStrike">
                          <a:solidFill>
                            <a:srgbClr val="133156"/>
                          </a:solidFill>
                          <a:effectLst/>
                          <a:latin typeface="+mn-lt"/>
                        </a:rPr>
                        <a:t>Other Assets</a:t>
                      </a:r>
                    </a:p>
                  </a:txBody>
                  <a:tcPr marL="9525" marR="9525" marT="9525" marB="0" anchor="b"/>
                </a:tc>
                <a:tc>
                  <a:txBody>
                    <a:bodyPr/>
                    <a:lstStyle/>
                    <a:p>
                      <a:pPr lvl="0" algn="r">
                        <a:buNone/>
                      </a:pPr>
                      <a:r>
                        <a:rPr lang="en-US" sz="1600" b="0" i="0" u="none" strike="noStrike" dirty="0">
                          <a:solidFill>
                            <a:srgbClr val="133154"/>
                          </a:solidFill>
                          <a:effectLst/>
                          <a:latin typeface="+mn-lt"/>
                        </a:rPr>
                        <a:t> $123,214</a:t>
                      </a:r>
                    </a:p>
                  </a:txBody>
                  <a:tcPr marL="9525" marR="9525" marT="9525" marB="0" anchor="b">
                    <a:lnB w="12700" cap="flat" cmpd="sng" algn="ctr">
                      <a:solidFill>
                        <a:schemeClr val="tx1"/>
                      </a:solidFill>
                      <a:prstDash val="solid"/>
                      <a:round/>
                      <a:headEnd type="none" w="med" len="med"/>
                      <a:tailEnd type="none" w="med" len="med"/>
                    </a:lnB>
                  </a:tcPr>
                </a:tc>
                <a:tc>
                  <a:txBody>
                    <a:bodyPr/>
                    <a:lstStyle/>
                    <a:p>
                      <a:pPr algn="l" fontAlgn="b"/>
                      <a:endParaRPr lang="en-US" sz="1600" b="0" i="0" u="none" strike="noStrike" dirty="0">
                        <a:solidFill>
                          <a:srgbClr val="133154"/>
                        </a:solidFill>
                        <a:effectLst/>
                        <a:latin typeface="+mn-lt"/>
                      </a:endParaRPr>
                    </a:p>
                  </a:txBody>
                  <a:tcPr marL="9525" marR="9525" marT="9525" marB="0" anchor="b">
                    <a:lnR>
                      <a:noFill/>
                    </a:lnR>
                    <a:lnT>
                      <a:noFill/>
                    </a:lnT>
                    <a:lnB>
                      <a:noFill/>
                    </a:lnB>
                    <a:lnTlToBr w="12700" cmpd="sng">
                      <a:noFill/>
                      <a:prstDash val="solid"/>
                    </a:lnTlToBr>
                    <a:lnBlToTr w="12700" cmpd="sng">
                      <a:noFill/>
                      <a:prstDash val="solid"/>
                    </a:lnBlToTr>
                  </a:tcPr>
                </a:tc>
                <a:tc>
                  <a:txBody>
                    <a:bodyPr/>
                    <a:lstStyle/>
                    <a:p>
                      <a:pPr algn="r" fontAlgn="b"/>
                      <a:r>
                        <a:rPr lang="en-US" sz="1600" b="0" i="0" u="none" strike="noStrike" dirty="0">
                          <a:solidFill>
                            <a:srgbClr val="133154"/>
                          </a:solidFill>
                          <a:effectLst/>
                          <a:latin typeface="+mn-lt"/>
                        </a:rPr>
                        <a:t> $126,216</a:t>
                      </a:r>
                    </a:p>
                  </a:txBody>
                  <a:tcPr marL="9525" marR="9525" marT="9525" marB="0" anchor="b">
                    <a:lnL>
                      <a:noFill/>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10896">
                <a:tc>
                  <a:txBody>
                    <a:bodyPr/>
                    <a:lstStyle/>
                    <a:p>
                      <a:pPr algn="l" fontAlgn="b"/>
                      <a:r>
                        <a:rPr lang="en-US" sz="1800" b="0" i="0" u="none" strike="noStrike">
                          <a:solidFill>
                            <a:srgbClr val="133156"/>
                          </a:solidFill>
                          <a:effectLst/>
                          <a:latin typeface="+mn-lt"/>
                        </a:rPr>
                        <a:t>TOTAL ASSETS</a:t>
                      </a:r>
                    </a:p>
                  </a:txBody>
                  <a:tcPr marL="9525" marR="9525" marT="9525" marB="0" anchor="b"/>
                </a:tc>
                <a:tc>
                  <a:txBody>
                    <a:bodyPr/>
                    <a:lstStyle/>
                    <a:p>
                      <a:pPr lvl="0" algn="r">
                        <a:buNone/>
                      </a:pPr>
                      <a:r>
                        <a:rPr lang="en-US" sz="1600" b="0" i="0" u="none" strike="noStrike" dirty="0">
                          <a:solidFill>
                            <a:srgbClr val="133154"/>
                          </a:solidFill>
                          <a:effectLst/>
                          <a:latin typeface="+mn-lt"/>
                        </a:rPr>
                        <a:t> $2,581,619</a:t>
                      </a:r>
                    </a:p>
                  </a:txBody>
                  <a:tcPr marL="9525" marR="9525" marT="9525" marB="0" anchor="b">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algn="l" fontAlgn="b"/>
                      <a:endParaRPr lang="en-US" sz="1600" b="0" i="0" u="none" strike="noStrike" dirty="0">
                        <a:solidFill>
                          <a:srgbClr val="133154"/>
                        </a:solidFill>
                        <a:effectLst/>
                        <a:latin typeface="+mn-lt"/>
                      </a:endParaRPr>
                    </a:p>
                  </a:txBody>
                  <a:tcPr marL="9525" marR="9525" marT="9525" marB="0" anchor="b">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600" b="0" i="0" u="none" strike="noStrike" dirty="0">
                          <a:solidFill>
                            <a:srgbClr val="133154"/>
                          </a:solidFill>
                          <a:effectLst/>
                          <a:latin typeface="+mn-lt"/>
                        </a:rPr>
                        <a:t> $2,771,151</a:t>
                      </a:r>
                    </a:p>
                  </a:txBody>
                  <a:tcPr marL="9525" marR="9525" marT="9525" marB="0" anchor="b">
                    <a:lnL>
                      <a:noFill/>
                    </a:lnL>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10896">
                <a:tc>
                  <a:txBody>
                    <a:bodyPr/>
                    <a:lstStyle/>
                    <a:p>
                      <a:pPr algn="l" fontAlgn="b"/>
                      <a:endParaRPr lang="en-US" sz="1800" b="0" i="0" u="none" strike="noStrike">
                        <a:solidFill>
                          <a:srgbClr val="133156"/>
                        </a:solidFill>
                        <a:effectLst/>
                        <a:latin typeface="+mn-lt"/>
                      </a:endParaRPr>
                    </a:p>
                  </a:txBody>
                  <a:tcPr marL="9525" marR="9525" marT="9525" marB="0" anchor="b"/>
                </a:tc>
                <a:tc>
                  <a:txBody>
                    <a:bodyPr/>
                    <a:lstStyle/>
                    <a:p>
                      <a:pPr lvl="0" algn="l">
                        <a:buNone/>
                      </a:pPr>
                      <a:endParaRPr lang="en-US" sz="1600" b="0" i="0" u="none" strike="noStrike">
                        <a:solidFill>
                          <a:srgbClr val="133154"/>
                        </a:solidFill>
                        <a:effectLst/>
                        <a:latin typeface="+mn-lt"/>
                      </a:endParaRPr>
                    </a:p>
                  </a:txBody>
                  <a:tcPr marL="9525" marR="9525" marT="9525" marB="0" anchor="b">
                    <a:lnT w="57150" cap="flat" cmpd="sng" algn="ctr">
                      <a:solidFill>
                        <a:schemeClr val="tx1"/>
                      </a:solidFill>
                      <a:prstDash val="solid"/>
                      <a:round/>
                      <a:headEnd type="none" w="med" len="med"/>
                      <a:tailEnd type="none" w="med" len="med"/>
                    </a:lnT>
                  </a:tcPr>
                </a:tc>
                <a:tc>
                  <a:txBody>
                    <a:bodyPr/>
                    <a:lstStyle/>
                    <a:p>
                      <a:pPr algn="l" fontAlgn="b"/>
                      <a:endParaRPr lang="en-US" sz="1600" b="0" i="0" u="none" strike="noStrike">
                        <a:solidFill>
                          <a:srgbClr val="133154"/>
                        </a:solidFill>
                        <a:effectLst/>
                        <a:latin typeface="+mn-lt"/>
                      </a:endParaRPr>
                    </a:p>
                  </a:txBody>
                  <a:tcPr marL="9525" marR="9525" marT="9525" marB="0" anchor="b">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l" fontAlgn="b"/>
                      <a:endParaRPr lang="en-US" sz="1600" b="0" i="0" u="none" strike="noStrike">
                        <a:solidFill>
                          <a:srgbClr val="133154"/>
                        </a:solidFill>
                        <a:effectLst/>
                        <a:latin typeface="+mn-lt"/>
                      </a:endParaRPr>
                    </a:p>
                  </a:txBody>
                  <a:tcPr marL="9525" marR="9525" marT="9525" marB="0" anchor="b">
                    <a:lnL>
                      <a:noFill/>
                    </a:lnL>
                    <a:lnT w="5715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7"/>
                  </a:ext>
                </a:extLst>
              </a:tr>
              <a:tr h="310896">
                <a:tc>
                  <a:txBody>
                    <a:bodyPr/>
                    <a:lstStyle/>
                    <a:p>
                      <a:pPr algn="l" fontAlgn="b"/>
                      <a:r>
                        <a:rPr lang="en-US" sz="1800" b="0" i="0" u="none" strike="noStrike">
                          <a:solidFill>
                            <a:srgbClr val="133156"/>
                          </a:solidFill>
                          <a:effectLst/>
                          <a:latin typeface="+mn-lt"/>
                        </a:rPr>
                        <a:t>Deposits</a:t>
                      </a:r>
                    </a:p>
                  </a:txBody>
                  <a:tcPr marL="9525" marR="9525" marT="9525" marB="0" anchor="b">
                    <a:lnL>
                      <a:noFill/>
                    </a:lnL>
                    <a:lnR>
                      <a:noFill/>
                    </a:lnR>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lvl="0" algn="r">
                        <a:buNone/>
                      </a:pPr>
                      <a:r>
                        <a:rPr lang="en-US" sz="1600" b="0" i="0" u="none" strike="noStrike" dirty="0">
                          <a:solidFill>
                            <a:srgbClr val="133154"/>
                          </a:solidFill>
                          <a:effectLst/>
                          <a:latin typeface="+mn-lt"/>
                        </a:rPr>
                        <a:t> $1,926,224</a:t>
                      </a:r>
                    </a:p>
                  </a:txBody>
                  <a:tcPr marL="9525" marR="9525" marT="9525" marB="0" anchor="b">
                    <a:lnL>
                      <a:noFill/>
                    </a:lnL>
                    <a:lnR>
                      <a:noFill/>
                    </a:lnR>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133154"/>
                        </a:solidFill>
                        <a:effectLst/>
                        <a:latin typeface="+mn-lt"/>
                      </a:endParaRPr>
                    </a:p>
                  </a:txBody>
                  <a:tcPr marL="9525" marR="9525" marT="9525" marB="0" anchor="b">
                    <a:lnL>
                      <a:noFill/>
                    </a:lnL>
                    <a:lnR>
                      <a:noFill/>
                    </a:lnR>
                    <a:lnT w="127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600" b="0" i="0" u="none" strike="noStrike" dirty="0">
                          <a:solidFill>
                            <a:srgbClr val="133154"/>
                          </a:solidFill>
                          <a:effectLst/>
                          <a:latin typeface="+mn-lt"/>
                        </a:rPr>
                        <a:t>$2,032,737</a:t>
                      </a:r>
                    </a:p>
                  </a:txBody>
                  <a:tcPr marL="9525" marR="9525" marT="9525" marB="0" anchor="b">
                    <a:lnL>
                      <a:noFill/>
                    </a:lnL>
                    <a:lnR>
                      <a:noFill/>
                    </a:lnR>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310896">
                <a:tc>
                  <a:txBody>
                    <a:bodyPr/>
                    <a:lstStyle/>
                    <a:p>
                      <a:pPr algn="l" fontAlgn="b"/>
                      <a:r>
                        <a:rPr lang="en-US" sz="1800" b="0" i="0" u="none" strike="noStrike" dirty="0">
                          <a:solidFill>
                            <a:srgbClr val="133156"/>
                          </a:solidFill>
                          <a:effectLst/>
                          <a:latin typeface="+mn-lt"/>
                        </a:rPr>
                        <a:t>Other Borrowings</a:t>
                      </a:r>
                    </a:p>
                  </a:txBody>
                  <a:tcPr marL="9525" marR="9525" marT="9525"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lvl="0" algn="r">
                        <a:buNone/>
                      </a:pPr>
                      <a:r>
                        <a:rPr lang="en-US" sz="1600" b="0" i="0" u="none" strike="noStrike" dirty="0">
                          <a:solidFill>
                            <a:srgbClr val="133154"/>
                          </a:solidFill>
                          <a:effectLst/>
                          <a:latin typeface="+mn-lt"/>
                        </a:rPr>
                        <a:t>$210,563</a:t>
                      </a:r>
                    </a:p>
                  </a:txBody>
                  <a:tcPr marL="9525" marR="9525" marT="9525"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133154"/>
                        </a:solidFill>
                        <a:effectLst/>
                        <a:latin typeface="+mn-lt"/>
                      </a:endParaRPr>
                    </a:p>
                  </a:txBody>
                  <a:tcPr marL="9525" marR="9525" marT="9525" marB="0" anchor="b">
                    <a:lnL>
                      <a:noFill/>
                    </a:lnL>
                    <a:lnR>
                      <a:noFill/>
                    </a:lnR>
                    <a:lnT w="127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600" b="0" i="0" u="none" strike="noStrike" dirty="0">
                          <a:solidFill>
                            <a:srgbClr val="133154"/>
                          </a:solidFill>
                          <a:effectLst/>
                          <a:latin typeface="+mn-lt"/>
                        </a:rPr>
                        <a:t>$260,332</a:t>
                      </a:r>
                    </a:p>
                  </a:txBody>
                  <a:tcPr marL="9525" marR="9525" marT="9525" marB="0" anchor="b">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310896">
                <a:tc>
                  <a:txBody>
                    <a:bodyPr/>
                    <a:lstStyle/>
                    <a:p>
                      <a:pPr algn="l" fontAlgn="b"/>
                      <a:r>
                        <a:rPr lang="en-US" sz="1800" b="0" i="0" u="none" strike="noStrike" dirty="0">
                          <a:solidFill>
                            <a:srgbClr val="133156"/>
                          </a:solidFill>
                          <a:effectLst/>
                          <a:latin typeface="+mn-lt"/>
                        </a:rPr>
                        <a:t>Other Liabilities</a:t>
                      </a:r>
                    </a:p>
                  </a:txBody>
                  <a:tcPr marL="9525" marR="9525" marT="9525"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lvl="0" algn="r">
                        <a:buNone/>
                      </a:pPr>
                      <a:r>
                        <a:rPr lang="en-US" sz="1600" b="0" i="0" u="none" strike="noStrike" dirty="0">
                          <a:solidFill>
                            <a:srgbClr val="133154"/>
                          </a:solidFill>
                          <a:effectLst/>
                          <a:latin typeface="+mn-lt"/>
                        </a:rPr>
                        <a:t>$19,554</a:t>
                      </a:r>
                    </a:p>
                  </a:txBody>
                  <a:tcPr marL="9525" marR="9525" marT="9525" marB="0" anchor="b">
                    <a:lnL>
                      <a:noFill/>
                    </a:lnL>
                    <a:lnR>
                      <a:noFill/>
                    </a:lnR>
                    <a:lnT w="127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133154"/>
                        </a:solidFill>
                        <a:effectLst/>
                        <a:latin typeface="+mn-lt"/>
                      </a:endParaRPr>
                    </a:p>
                  </a:txBody>
                  <a:tcPr marL="9525" marR="9525" marT="9525" marB="0" anchor="b">
                    <a:lnL>
                      <a:noFill/>
                    </a:lnL>
                    <a:lnR>
                      <a:noFill/>
                    </a:lnR>
                    <a:lnT w="127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600" b="0" i="0" u="none" strike="noStrike" dirty="0">
                          <a:solidFill>
                            <a:srgbClr val="133154"/>
                          </a:solidFill>
                          <a:effectLst/>
                          <a:latin typeface="+mn-lt"/>
                        </a:rPr>
                        <a:t>$23,839</a:t>
                      </a:r>
                    </a:p>
                  </a:txBody>
                  <a:tcPr marL="9525" marR="9525" marT="9525" marB="0" anchor="b">
                    <a:lnL>
                      <a:noFill/>
                    </a:lnL>
                    <a:lnR>
                      <a:noFill/>
                    </a:lnR>
                    <a:lnT w="127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310896">
                <a:tc>
                  <a:txBody>
                    <a:bodyPr/>
                    <a:lstStyle/>
                    <a:p>
                      <a:pPr algn="l" fontAlgn="b"/>
                      <a:r>
                        <a:rPr lang="en-US" sz="1800" b="0" i="0" u="none" strike="noStrike" dirty="0">
                          <a:solidFill>
                            <a:srgbClr val="133156"/>
                          </a:solidFill>
                          <a:effectLst/>
                          <a:latin typeface="+mn-lt"/>
                        </a:rPr>
                        <a:t>Shareholder's Equity</a:t>
                      </a:r>
                    </a:p>
                  </a:txBody>
                  <a:tcPr marL="9525" marR="9525" marT="9525"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lvl="0" algn="r">
                        <a:buNone/>
                      </a:pPr>
                      <a:r>
                        <a:rPr lang="en-US" sz="1600" b="0" i="0" u="none" strike="noStrike" dirty="0">
                          <a:solidFill>
                            <a:srgbClr val="133154"/>
                          </a:solidFill>
                          <a:effectLst/>
                          <a:latin typeface="+mn-lt"/>
                        </a:rPr>
                        <a:t>$425,278</a:t>
                      </a:r>
                    </a:p>
                  </a:txBody>
                  <a:tcPr marL="9525" marR="9525" marT="9525" marB="0" anchor="b">
                    <a:lnL>
                      <a:noFill/>
                    </a:lnL>
                    <a:lnT w="571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600" b="0" i="0" u="none" strike="noStrike" dirty="0">
                        <a:solidFill>
                          <a:srgbClr val="133154"/>
                        </a:solidFill>
                        <a:effectLst/>
                        <a:latin typeface="+mn-lt"/>
                      </a:endParaRPr>
                    </a:p>
                  </a:txBody>
                  <a:tcPr marL="9525" marR="9525" marT="9525" marB="0" anchor="b">
                    <a:lnR>
                      <a:noFill/>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600" b="0" i="0" u="none" strike="noStrike" dirty="0">
                          <a:solidFill>
                            <a:srgbClr val="133154"/>
                          </a:solidFill>
                          <a:effectLst/>
                          <a:latin typeface="+mn-lt"/>
                        </a:rPr>
                        <a:t>$454,243</a:t>
                      </a:r>
                    </a:p>
                  </a:txBody>
                  <a:tcPr marL="9525" marR="9525" marT="9525" marB="0" anchor="b">
                    <a:lnL>
                      <a:noFill/>
                    </a:lnL>
                    <a:lnT w="571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r h="310896">
                <a:tc>
                  <a:txBody>
                    <a:bodyPr/>
                    <a:lstStyle/>
                    <a:p>
                      <a:pPr algn="l" fontAlgn="b"/>
                      <a:r>
                        <a:rPr lang="en-US" sz="1800" b="0" i="0" u="none" strike="noStrike">
                          <a:solidFill>
                            <a:srgbClr val="133156"/>
                          </a:solidFill>
                          <a:effectLst/>
                          <a:latin typeface="+mn-lt"/>
                        </a:rPr>
                        <a:t>TOTAL LIABILITIES &amp; EQUITY</a:t>
                      </a:r>
                    </a:p>
                  </a:txBody>
                  <a:tcPr marL="9525" marR="9525" marT="9525"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lvl="0" algn="r">
                        <a:buNone/>
                      </a:pPr>
                      <a:r>
                        <a:rPr lang="en-US" sz="1600" b="0" i="0" u="none" strike="noStrike" dirty="0">
                          <a:solidFill>
                            <a:srgbClr val="133154"/>
                          </a:solidFill>
                          <a:effectLst/>
                          <a:latin typeface="+mn-lt"/>
                        </a:rPr>
                        <a:t>    $2,581,619</a:t>
                      </a:r>
                    </a:p>
                  </a:txBody>
                  <a:tcPr marL="9525" marR="9525" marT="9525" marB="0" anchor="b">
                    <a:lnL>
                      <a:noFill/>
                    </a:lnL>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600" b="0" i="0" u="none" strike="noStrike" dirty="0">
                        <a:solidFill>
                          <a:srgbClr val="133154"/>
                        </a:solidFill>
                        <a:effectLst/>
                        <a:latin typeface="+mn-lt"/>
                      </a:endParaRPr>
                    </a:p>
                  </a:txBody>
                  <a:tcPr marL="9525" marR="9525" marT="9525" marB="0" anchor="b">
                    <a:lnR>
                      <a:noFill/>
                    </a:lnR>
                    <a:lnT w="127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600" b="0" i="0" u="none" strike="noStrike" dirty="0">
                          <a:solidFill>
                            <a:srgbClr val="133154"/>
                          </a:solidFill>
                          <a:effectLst/>
                          <a:latin typeface="+mn-lt"/>
                        </a:rPr>
                        <a:t> $2,771,151</a:t>
                      </a:r>
                    </a:p>
                  </a:txBody>
                  <a:tcPr marL="9525" marR="9525" marT="9525" marB="0" anchor="b">
                    <a:lnL>
                      <a:noFill/>
                    </a:lnL>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2177639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A0BC8E4-6882-6243-9021-D46F210538A6}"/>
              </a:ext>
            </a:extLst>
          </p:cNvPr>
          <p:cNvPicPr>
            <a:picLocks noChangeAspect="1"/>
          </p:cNvPicPr>
          <p:nvPr/>
        </p:nvPicPr>
        <p:blipFill>
          <a:blip r:embed="rId2"/>
          <a:srcRect/>
          <a:stretch/>
        </p:blipFill>
        <p:spPr>
          <a:xfrm>
            <a:off x="0" y="0"/>
            <a:ext cx="12192000" cy="6858000"/>
          </a:xfrm>
          <a:prstGeom prst="rect">
            <a:avLst/>
          </a:prstGeom>
        </p:spPr>
      </p:pic>
      <p:sp>
        <p:nvSpPr>
          <p:cNvPr id="7" name="Subtitle 2">
            <a:extLst>
              <a:ext uri="{FF2B5EF4-FFF2-40B4-BE49-F238E27FC236}">
                <a16:creationId xmlns:a16="http://schemas.microsoft.com/office/drawing/2014/main" id="{387203EF-7B37-864E-9F2A-224AC360CE01}"/>
              </a:ext>
            </a:extLst>
          </p:cNvPr>
          <p:cNvSpPr txBox="1">
            <a:spLocks/>
          </p:cNvSpPr>
          <p:nvPr/>
        </p:nvSpPr>
        <p:spPr>
          <a:xfrm>
            <a:off x="337225" y="615647"/>
            <a:ext cx="5548009" cy="74622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a:solidFill>
                <a:srgbClr val="0070C0"/>
              </a:solidFill>
            </a:endParaRPr>
          </a:p>
        </p:txBody>
      </p:sp>
      <p:sp>
        <p:nvSpPr>
          <p:cNvPr id="6" name="Title 1">
            <a:extLst>
              <a:ext uri="{FF2B5EF4-FFF2-40B4-BE49-F238E27FC236}">
                <a16:creationId xmlns:a16="http://schemas.microsoft.com/office/drawing/2014/main" id="{05C87A3E-45AE-1448-B46B-C4330E9EA3EB}"/>
              </a:ext>
            </a:extLst>
          </p:cNvPr>
          <p:cNvSpPr txBox="1">
            <a:spLocks/>
          </p:cNvSpPr>
          <p:nvPr/>
        </p:nvSpPr>
        <p:spPr>
          <a:xfrm>
            <a:off x="1721432" y="481554"/>
            <a:ext cx="7886700" cy="1082674"/>
          </a:xfrm>
          <a:prstGeom prst="rect">
            <a:avLst/>
          </a:prstGeom>
        </p:spPr>
        <p:txBody>
          <a:bodyPr vert="horz" lIns="91440" tIns="45720" rIns="91440" bIns="45720" rtlCol="0" anchor="b">
            <a:normAutofit fontScale="7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a:solidFill>
                  <a:srgbClr val="008CD1"/>
                </a:solidFill>
                <a:latin typeface="+mn-lt"/>
              </a:rPr>
              <a:t>Q2 Financial Highlights YOY – </a:t>
            </a:r>
            <a:br>
              <a:rPr lang="en-US" b="1">
                <a:solidFill>
                  <a:srgbClr val="008CD1"/>
                </a:solidFill>
                <a:latin typeface="+mn-lt"/>
              </a:rPr>
            </a:br>
            <a:r>
              <a:rPr lang="en-US" sz="5300" b="1">
                <a:solidFill>
                  <a:srgbClr val="008CD1"/>
                </a:solidFill>
                <a:latin typeface="+mn-lt"/>
              </a:rPr>
              <a:t>Income Statement </a:t>
            </a:r>
            <a:r>
              <a:rPr lang="en-US" sz="3600">
                <a:solidFill>
                  <a:srgbClr val="008CD1"/>
                </a:solidFill>
                <a:latin typeface="+mn-lt"/>
              </a:rPr>
              <a:t>(000’s)</a:t>
            </a:r>
            <a:endParaRPr lang="en-US">
              <a:solidFill>
                <a:srgbClr val="008CD1"/>
              </a:solidFill>
              <a:latin typeface="+mn-lt"/>
            </a:endParaRPr>
          </a:p>
        </p:txBody>
      </p:sp>
      <p:graphicFrame>
        <p:nvGraphicFramePr>
          <p:cNvPr id="8" name="Content Placeholder 4">
            <a:extLst>
              <a:ext uri="{FF2B5EF4-FFF2-40B4-BE49-F238E27FC236}">
                <a16:creationId xmlns:a16="http://schemas.microsoft.com/office/drawing/2014/main" id="{54C95927-9050-0C4A-9D30-2858C76FAE63}"/>
              </a:ext>
            </a:extLst>
          </p:cNvPr>
          <p:cNvGraphicFramePr>
            <a:graphicFrameLocks/>
          </p:cNvGraphicFramePr>
          <p:nvPr>
            <p:extLst>
              <p:ext uri="{D42A27DB-BD31-4B8C-83A1-F6EECF244321}">
                <p14:modId xmlns:p14="http://schemas.microsoft.com/office/powerpoint/2010/main" val="3606776847"/>
              </p:ext>
            </p:extLst>
          </p:nvPr>
        </p:nvGraphicFramePr>
        <p:xfrm>
          <a:off x="1802932" y="1766583"/>
          <a:ext cx="7805200" cy="3708400"/>
        </p:xfrm>
        <a:graphic>
          <a:graphicData uri="http://schemas.openxmlformats.org/drawingml/2006/table">
            <a:tbl>
              <a:tblPr firstRow="1" firstCol="1">
                <a:tableStyleId>{0E3FDE45-AF77-4B5C-9715-49D594BDF05E}</a:tableStyleId>
              </a:tblPr>
              <a:tblGrid>
                <a:gridCol w="3712614">
                  <a:extLst>
                    <a:ext uri="{9D8B030D-6E8A-4147-A177-3AD203B41FA5}">
                      <a16:colId xmlns:a16="http://schemas.microsoft.com/office/drawing/2014/main" val="20000"/>
                    </a:ext>
                  </a:extLst>
                </a:gridCol>
                <a:gridCol w="1609344">
                  <a:extLst>
                    <a:ext uri="{9D8B030D-6E8A-4147-A177-3AD203B41FA5}">
                      <a16:colId xmlns:a16="http://schemas.microsoft.com/office/drawing/2014/main" val="20001"/>
                    </a:ext>
                  </a:extLst>
                </a:gridCol>
                <a:gridCol w="872893">
                  <a:extLst>
                    <a:ext uri="{9D8B030D-6E8A-4147-A177-3AD203B41FA5}">
                      <a16:colId xmlns:a16="http://schemas.microsoft.com/office/drawing/2014/main" val="20002"/>
                    </a:ext>
                  </a:extLst>
                </a:gridCol>
                <a:gridCol w="1610349">
                  <a:extLst>
                    <a:ext uri="{9D8B030D-6E8A-4147-A177-3AD203B41FA5}">
                      <a16:colId xmlns:a16="http://schemas.microsoft.com/office/drawing/2014/main" val="20003"/>
                    </a:ext>
                  </a:extLst>
                </a:gridCol>
              </a:tblGrid>
              <a:tr h="370840">
                <a:tc>
                  <a:txBody>
                    <a:bodyPr/>
                    <a:lstStyle/>
                    <a:p>
                      <a:endParaRPr lang="en-US">
                        <a:solidFill>
                          <a:srgbClr val="FF0000"/>
                        </a:solidFill>
                        <a:latin typeface="+mn-lt"/>
                      </a:endParaRP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lvl="0" algn="r">
                        <a:buNone/>
                      </a:pPr>
                      <a:r>
                        <a:rPr lang="en-US">
                          <a:solidFill>
                            <a:srgbClr val="133156"/>
                          </a:solidFill>
                          <a:latin typeface="+mn-lt"/>
                        </a:rPr>
                        <a:t>2023</a:t>
                      </a:r>
                    </a:p>
                  </a:txBody>
                  <a:tcPr>
                    <a:lnL>
                      <a:noFill/>
                    </a:lnL>
                    <a:lnR>
                      <a:noFill/>
                    </a:lnR>
                    <a:lnT w="12700" cap="flat" cmpd="sng" algn="ctr">
                      <a:noFill/>
                      <a:prstDash val="solid"/>
                      <a:round/>
                      <a:headEnd type="none" w="med" len="med"/>
                      <a:tailEnd type="none" w="med" len="med"/>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a:solidFill>
                          <a:srgbClr val="133156"/>
                        </a:solidFill>
                        <a:latin typeface="+mn-lt"/>
                      </a:endParaRP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a:solidFill>
                            <a:srgbClr val="133156"/>
                          </a:solidFill>
                          <a:latin typeface="+mn-lt"/>
                        </a:rPr>
                        <a:t>2024</a:t>
                      </a:r>
                    </a:p>
                  </a:txBody>
                  <a:tcPr>
                    <a:lnL>
                      <a:noFill/>
                    </a:lnL>
                    <a:lnR>
                      <a:noFill/>
                    </a:lnR>
                    <a:lnT w="12700" cap="flat" cmpd="sng" algn="ctr">
                      <a:noFill/>
                      <a:prstDash val="solid"/>
                      <a:round/>
                      <a:headEnd type="none" w="med" len="med"/>
                      <a:tailEnd type="none" w="med" len="med"/>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r>
                        <a:rPr lang="en-US">
                          <a:solidFill>
                            <a:srgbClr val="133156"/>
                          </a:solidFill>
                          <a:latin typeface="+mn-lt"/>
                        </a:rPr>
                        <a:t>Interest</a:t>
                      </a:r>
                      <a:r>
                        <a:rPr lang="en-US" baseline="0">
                          <a:solidFill>
                            <a:srgbClr val="133156"/>
                          </a:solidFill>
                          <a:latin typeface="+mn-lt"/>
                        </a:rPr>
                        <a:t> Income</a:t>
                      </a:r>
                      <a:endParaRPr lang="en-US">
                        <a:solidFill>
                          <a:srgbClr val="133156"/>
                        </a:solidFill>
                        <a:latin typeface="+mn-lt"/>
                      </a:endParaRPr>
                    </a:p>
                  </a:txBody>
                  <a:tcPr>
                    <a:lnT w="12700" cap="flat" cmpd="sng" algn="ctr">
                      <a:noFill/>
                      <a:prstDash val="solid"/>
                      <a:round/>
                      <a:headEnd type="none" w="med" len="med"/>
                      <a:tailEnd type="none" w="med" len="med"/>
                    </a:lnT>
                  </a:tcPr>
                </a:tc>
                <a:tc>
                  <a:txBody>
                    <a:bodyPr/>
                    <a:lstStyle/>
                    <a:p>
                      <a:pPr lvl="0" algn="r">
                        <a:buNone/>
                      </a:pPr>
                      <a:r>
                        <a:rPr lang="en-US" sz="1800" b="0" i="0" u="none" strike="noStrike" dirty="0">
                          <a:solidFill>
                            <a:srgbClr val="000000"/>
                          </a:solidFill>
                          <a:effectLst/>
                          <a:latin typeface="+mn-lt"/>
                        </a:rPr>
                        <a:t>         $27,905</a:t>
                      </a:r>
                    </a:p>
                  </a:txBody>
                  <a:tcPr marL="9525" marR="9525" marT="9525" marB="0" anchor="b">
                    <a:lnT w="57150" cap="flat" cmpd="sng" algn="ctr">
                      <a:solidFill>
                        <a:schemeClr val="tx1"/>
                      </a:solidFill>
                      <a:prstDash val="solid"/>
                      <a:round/>
                      <a:headEnd type="none" w="med" len="med"/>
                      <a:tailEnd type="none" w="med" len="med"/>
                    </a:lnT>
                  </a:tcPr>
                </a:tc>
                <a:tc>
                  <a:txBody>
                    <a:bodyPr/>
                    <a:lstStyle/>
                    <a:p>
                      <a:pPr algn="r" fontAlgn="b"/>
                      <a:endParaRPr lang="en-US" sz="1800" b="0" i="0" u="none" strike="noStrike" dirty="0">
                        <a:solidFill>
                          <a:srgbClr val="133156"/>
                        </a:solidFill>
                        <a:effectLst/>
                        <a:latin typeface="+mn-lt"/>
                      </a:endParaRPr>
                    </a:p>
                  </a:txBody>
                  <a:tcPr marL="9525" marR="9525" marT="9525" marB="0" anchor="b">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lvl="0" algn="r">
                        <a:lnSpc>
                          <a:spcPct val="100000"/>
                        </a:lnSpc>
                        <a:spcBef>
                          <a:spcPts val="0"/>
                        </a:spcBef>
                        <a:spcAft>
                          <a:spcPts val="0"/>
                        </a:spcAft>
                        <a:buNone/>
                      </a:pPr>
                      <a:r>
                        <a:rPr lang="en-US" sz="1800" b="0" i="0" u="none" strike="noStrike" noProof="0" dirty="0">
                          <a:solidFill>
                            <a:srgbClr val="000000"/>
                          </a:solidFill>
                          <a:effectLst/>
                        </a:rPr>
                        <a:t>$34,549</a:t>
                      </a:r>
                      <a:endParaRPr lang="en-US" dirty="0"/>
                    </a:p>
                  </a:txBody>
                  <a:tcPr marL="9525" marR="9525" marT="9525" marB="0" anchor="b">
                    <a:lnL>
                      <a:noFill/>
                    </a:lnL>
                    <a:lnT w="5715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370840">
                <a:tc>
                  <a:txBody>
                    <a:bodyPr/>
                    <a:lstStyle/>
                    <a:p>
                      <a:r>
                        <a:rPr lang="en-US" dirty="0">
                          <a:solidFill>
                            <a:srgbClr val="133156"/>
                          </a:solidFill>
                          <a:latin typeface="+mn-lt"/>
                        </a:rPr>
                        <a:t>Interest Expense</a:t>
                      </a:r>
                    </a:p>
                  </a:txBody>
                  <a:tcPr/>
                </a:tc>
                <a:tc>
                  <a:txBody>
                    <a:bodyPr/>
                    <a:lstStyle/>
                    <a:p>
                      <a:pPr lvl="0" algn="r">
                        <a:buNone/>
                      </a:pPr>
                      <a:r>
                        <a:rPr lang="en-US" sz="1800" b="0" i="0" u="none" strike="noStrike" dirty="0">
                          <a:solidFill>
                            <a:srgbClr val="000000"/>
                          </a:solidFill>
                          <a:effectLst/>
                          <a:latin typeface="+mn-lt"/>
                        </a:rPr>
                        <a:t>($8,053)</a:t>
                      </a:r>
                    </a:p>
                  </a:txBody>
                  <a:tcPr marL="9525" marR="9525" marT="9525" marB="0" anchor="b">
                    <a:lnB w="12700" cap="flat" cmpd="sng" algn="ctr">
                      <a:solidFill>
                        <a:schemeClr val="tx1"/>
                      </a:solidFill>
                      <a:prstDash val="solid"/>
                      <a:round/>
                      <a:headEnd type="none" w="med" len="med"/>
                      <a:tailEnd type="none" w="med" len="med"/>
                    </a:lnB>
                  </a:tcPr>
                </a:tc>
                <a:tc>
                  <a:txBody>
                    <a:bodyPr/>
                    <a:lstStyle/>
                    <a:p>
                      <a:pPr algn="r" fontAlgn="b"/>
                      <a:endParaRPr lang="en-US" sz="1800" b="0" i="0" u="none" strike="noStrike" dirty="0">
                        <a:solidFill>
                          <a:srgbClr val="133156"/>
                        </a:solidFill>
                        <a:effectLst/>
                        <a:latin typeface="+mn-lt"/>
                      </a:endParaRPr>
                    </a:p>
                  </a:txBody>
                  <a:tcPr marL="9525" marR="9525" marT="9525" marB="0" anchor="b">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lvl="0" algn="r">
                        <a:lnSpc>
                          <a:spcPct val="100000"/>
                        </a:lnSpc>
                        <a:spcBef>
                          <a:spcPts val="0"/>
                        </a:spcBef>
                        <a:spcAft>
                          <a:spcPts val="0"/>
                        </a:spcAft>
                        <a:buNone/>
                      </a:pPr>
                      <a:r>
                        <a:rPr lang="en-US" sz="1800" b="0" i="0" u="none" strike="noStrike" noProof="0" dirty="0">
                          <a:solidFill>
                            <a:srgbClr val="000000"/>
                          </a:solidFill>
                          <a:effectLst/>
                        </a:rPr>
                        <a:t>($12,782)</a:t>
                      </a:r>
                      <a:endParaRPr lang="en-US" noProof="0" dirty="0"/>
                    </a:p>
                  </a:txBody>
                  <a:tcPr marL="9525" marR="9525" marT="9525" marB="0" anchor="b">
                    <a:lnL>
                      <a:noFill/>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r>
                        <a:rPr lang="en-US" dirty="0">
                          <a:solidFill>
                            <a:srgbClr val="133156"/>
                          </a:solidFill>
                          <a:latin typeface="+mn-lt"/>
                        </a:rPr>
                        <a:t>Net Interest Revenue</a:t>
                      </a:r>
                    </a:p>
                  </a:txBody>
                  <a:tcPr/>
                </a:tc>
                <a:tc>
                  <a:txBody>
                    <a:bodyPr/>
                    <a:lstStyle/>
                    <a:p>
                      <a:pPr lvl="0" algn="r">
                        <a:buNone/>
                      </a:pPr>
                      <a:r>
                        <a:rPr lang="en-US" sz="1800" b="0" i="0" u="none" strike="noStrike" dirty="0">
                          <a:solidFill>
                            <a:srgbClr val="000000"/>
                          </a:solidFill>
                          <a:effectLst/>
                          <a:latin typeface="+mn-lt"/>
                        </a:rPr>
                        <a:t>$19,852</a:t>
                      </a:r>
                    </a:p>
                  </a:txBody>
                  <a:tcPr marL="9525" marR="9525" marT="9525" marB="0" anchor="b">
                    <a:lnT w="12700" cap="flat" cmpd="sng" algn="ctr">
                      <a:solidFill>
                        <a:schemeClr val="tx1"/>
                      </a:solidFill>
                      <a:prstDash val="solid"/>
                      <a:round/>
                      <a:headEnd type="none" w="med" len="med"/>
                      <a:tailEnd type="none" w="med" len="med"/>
                    </a:lnT>
                  </a:tcPr>
                </a:tc>
                <a:tc>
                  <a:txBody>
                    <a:bodyPr/>
                    <a:lstStyle/>
                    <a:p>
                      <a:pPr algn="r" fontAlgn="b"/>
                      <a:endParaRPr lang="en-US" sz="1800" b="0" i="0" u="none" strike="noStrike" dirty="0">
                        <a:solidFill>
                          <a:srgbClr val="133156"/>
                        </a:solidFill>
                        <a:effectLst/>
                        <a:latin typeface="+mn-lt"/>
                      </a:endParaRPr>
                    </a:p>
                  </a:txBody>
                  <a:tcPr marL="9525" marR="9525" marT="9525" marB="0" anchor="b">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lvl="0" algn="r">
                        <a:lnSpc>
                          <a:spcPct val="100000"/>
                        </a:lnSpc>
                        <a:spcBef>
                          <a:spcPts val="0"/>
                        </a:spcBef>
                        <a:spcAft>
                          <a:spcPts val="0"/>
                        </a:spcAft>
                        <a:buNone/>
                      </a:pPr>
                      <a:r>
                        <a:rPr lang="en-US" sz="1800" b="0" i="0" u="none" strike="noStrike" noProof="0" dirty="0">
                          <a:solidFill>
                            <a:srgbClr val="000000"/>
                          </a:solidFill>
                          <a:effectLst/>
                        </a:rPr>
                        <a:t>$21,767</a:t>
                      </a:r>
                      <a:endParaRPr lang="en-US" dirty="0"/>
                    </a:p>
                  </a:txBody>
                  <a:tcPr marL="9525" marR="9525" marT="9525" marB="0" anchor="b">
                    <a:lnL>
                      <a:noFill/>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3"/>
                  </a:ext>
                </a:extLst>
              </a:tr>
              <a:tr h="370840">
                <a:tc>
                  <a:txBody>
                    <a:bodyPr/>
                    <a:lstStyle/>
                    <a:p>
                      <a:r>
                        <a:rPr lang="en-US" dirty="0">
                          <a:solidFill>
                            <a:srgbClr val="133156"/>
                          </a:solidFill>
                          <a:latin typeface="+mn-lt"/>
                        </a:rPr>
                        <a:t>PLLL</a:t>
                      </a:r>
                    </a:p>
                  </a:txBody>
                  <a:tcPr/>
                </a:tc>
                <a:tc>
                  <a:txBody>
                    <a:bodyPr/>
                    <a:lstStyle/>
                    <a:p>
                      <a:pPr lvl="0" algn="r">
                        <a:buNone/>
                      </a:pPr>
                      <a:r>
                        <a:rPr lang="en-US" sz="1800" b="0" i="0" u="none" strike="noStrike" dirty="0">
                          <a:solidFill>
                            <a:srgbClr val="000000"/>
                          </a:solidFill>
                          <a:effectLst/>
                          <a:latin typeface="+mn-lt"/>
                        </a:rPr>
                        <a:t>$(300)</a:t>
                      </a:r>
                    </a:p>
                  </a:txBody>
                  <a:tcPr marL="9525" marR="9525" marT="9525" marB="0" anchor="b"/>
                </a:tc>
                <a:tc>
                  <a:txBody>
                    <a:bodyPr/>
                    <a:lstStyle/>
                    <a:p>
                      <a:pPr algn="r" fontAlgn="b"/>
                      <a:endParaRPr lang="en-US" sz="1800" b="0" i="0" u="none" strike="noStrike" dirty="0">
                        <a:solidFill>
                          <a:srgbClr val="133156"/>
                        </a:solidFill>
                        <a:effectLst/>
                        <a:latin typeface="+mn-lt"/>
                      </a:endParaRPr>
                    </a:p>
                  </a:txBody>
                  <a:tcPr marL="9525" marR="9525" marT="9525" marB="0" anchor="b">
                    <a:lnR>
                      <a:noFill/>
                    </a:lnR>
                    <a:lnT>
                      <a:noFill/>
                    </a:lnT>
                    <a:lnB>
                      <a:noFill/>
                    </a:lnB>
                    <a:lnTlToBr w="12700" cmpd="sng">
                      <a:noFill/>
                      <a:prstDash val="solid"/>
                    </a:lnTlToBr>
                    <a:lnBlToTr w="12700" cmpd="sng">
                      <a:noFill/>
                      <a:prstDash val="solid"/>
                    </a:lnBlToTr>
                  </a:tcPr>
                </a:tc>
                <a:tc>
                  <a:txBody>
                    <a:bodyPr/>
                    <a:lstStyle/>
                    <a:p>
                      <a:pPr lvl="0" algn="r">
                        <a:lnSpc>
                          <a:spcPct val="100000"/>
                        </a:lnSpc>
                        <a:spcBef>
                          <a:spcPts val="0"/>
                        </a:spcBef>
                        <a:spcAft>
                          <a:spcPts val="0"/>
                        </a:spcAft>
                        <a:buNone/>
                      </a:pPr>
                      <a:r>
                        <a:rPr lang="en-US" sz="1800" b="0" i="0" u="none" strike="noStrike" noProof="0" dirty="0">
                          <a:solidFill>
                            <a:srgbClr val="000000"/>
                          </a:solidFill>
                          <a:effectLst/>
                        </a:rPr>
                        <a:t>--------</a:t>
                      </a:r>
                      <a:endParaRPr lang="en-US" noProof="0" dirty="0"/>
                    </a:p>
                  </a:txBody>
                  <a:tcPr marL="9525" marR="9525" marT="9525" marB="0" anchor="b">
                    <a:lnL>
                      <a:noFill/>
                    </a:lnL>
                  </a:tcPr>
                </a:tc>
                <a:extLst>
                  <a:ext uri="{0D108BD9-81ED-4DB2-BD59-A6C34878D82A}">
                    <a16:rowId xmlns:a16="http://schemas.microsoft.com/office/drawing/2014/main" val="10004"/>
                  </a:ext>
                </a:extLst>
              </a:tr>
              <a:tr h="370840">
                <a:tc>
                  <a:txBody>
                    <a:bodyPr/>
                    <a:lstStyle/>
                    <a:p>
                      <a:r>
                        <a:rPr lang="en-US">
                          <a:solidFill>
                            <a:srgbClr val="133156"/>
                          </a:solidFill>
                          <a:latin typeface="+mn-lt"/>
                        </a:rPr>
                        <a:t>Non</a:t>
                      </a:r>
                      <a:r>
                        <a:rPr lang="en-US" baseline="0">
                          <a:solidFill>
                            <a:srgbClr val="133156"/>
                          </a:solidFill>
                          <a:latin typeface="+mn-lt"/>
                        </a:rPr>
                        <a:t> Interest Income</a:t>
                      </a:r>
                      <a:endParaRPr lang="en-US">
                        <a:solidFill>
                          <a:srgbClr val="133156"/>
                        </a:solidFill>
                        <a:latin typeface="+mn-lt"/>
                      </a:endParaRPr>
                    </a:p>
                  </a:txBody>
                  <a:tcPr/>
                </a:tc>
                <a:tc>
                  <a:txBody>
                    <a:bodyPr/>
                    <a:lstStyle/>
                    <a:p>
                      <a:pPr lvl="0" algn="r">
                        <a:buNone/>
                      </a:pPr>
                      <a:r>
                        <a:rPr lang="en-US" sz="1800" b="0" i="0" u="none" strike="noStrike" dirty="0">
                          <a:solidFill>
                            <a:srgbClr val="000000"/>
                          </a:solidFill>
                          <a:effectLst/>
                          <a:latin typeface="+mn-lt"/>
                        </a:rPr>
                        <a:t>$3,410</a:t>
                      </a:r>
                    </a:p>
                  </a:txBody>
                  <a:tcPr marL="9525" marR="9525" marT="9525" marB="0" anchor="b"/>
                </a:tc>
                <a:tc>
                  <a:txBody>
                    <a:bodyPr/>
                    <a:lstStyle/>
                    <a:p>
                      <a:pPr algn="r" fontAlgn="b"/>
                      <a:endParaRPr lang="en-US" sz="1800" b="0" i="0" u="none" strike="noStrike" dirty="0">
                        <a:solidFill>
                          <a:srgbClr val="133156"/>
                        </a:solidFill>
                        <a:effectLst/>
                        <a:latin typeface="+mn-lt"/>
                      </a:endParaRPr>
                    </a:p>
                  </a:txBody>
                  <a:tcPr marL="9525" marR="9525" marT="9525" marB="0" anchor="b">
                    <a:lnR>
                      <a:noFill/>
                    </a:lnR>
                    <a:lnT>
                      <a:noFill/>
                    </a:lnT>
                    <a:lnB>
                      <a:noFill/>
                    </a:lnB>
                    <a:lnTlToBr w="12700" cmpd="sng">
                      <a:noFill/>
                      <a:prstDash val="solid"/>
                    </a:lnTlToBr>
                    <a:lnBlToTr w="12700" cmpd="sng">
                      <a:noFill/>
                      <a:prstDash val="solid"/>
                    </a:lnBlToTr>
                  </a:tcPr>
                </a:tc>
                <a:tc>
                  <a:txBody>
                    <a:bodyPr/>
                    <a:lstStyle/>
                    <a:p>
                      <a:pPr lvl="0" algn="r">
                        <a:lnSpc>
                          <a:spcPct val="100000"/>
                        </a:lnSpc>
                        <a:spcBef>
                          <a:spcPts val="0"/>
                        </a:spcBef>
                        <a:spcAft>
                          <a:spcPts val="0"/>
                        </a:spcAft>
                        <a:buNone/>
                      </a:pPr>
                      <a:r>
                        <a:rPr lang="en-US" sz="1800" b="0" i="0" u="none" strike="noStrike" noProof="0" dirty="0">
                          <a:solidFill>
                            <a:srgbClr val="000000"/>
                          </a:solidFill>
                          <a:effectLst/>
                        </a:rPr>
                        <a:t>$3,555</a:t>
                      </a:r>
                      <a:endParaRPr lang="en-US" dirty="0"/>
                    </a:p>
                  </a:txBody>
                  <a:tcPr marL="9525" marR="9525" marT="9525" marB="0" anchor="b">
                    <a:lnL>
                      <a:noFill/>
                    </a:lnL>
                  </a:tcPr>
                </a:tc>
                <a:extLst>
                  <a:ext uri="{0D108BD9-81ED-4DB2-BD59-A6C34878D82A}">
                    <a16:rowId xmlns:a16="http://schemas.microsoft.com/office/drawing/2014/main" val="10005"/>
                  </a:ext>
                </a:extLst>
              </a:tr>
              <a:tr h="370840">
                <a:tc>
                  <a:txBody>
                    <a:bodyPr/>
                    <a:lstStyle/>
                    <a:p>
                      <a:r>
                        <a:rPr lang="en-US" dirty="0">
                          <a:solidFill>
                            <a:srgbClr val="133156"/>
                          </a:solidFill>
                          <a:latin typeface="+mn-lt"/>
                        </a:rPr>
                        <a:t>Non</a:t>
                      </a:r>
                      <a:r>
                        <a:rPr lang="en-US" baseline="0" dirty="0">
                          <a:solidFill>
                            <a:srgbClr val="133156"/>
                          </a:solidFill>
                          <a:latin typeface="+mn-lt"/>
                        </a:rPr>
                        <a:t> Interest Expense</a:t>
                      </a:r>
                      <a:endParaRPr lang="en-US" dirty="0">
                        <a:solidFill>
                          <a:srgbClr val="133156"/>
                        </a:solidFill>
                        <a:latin typeface="+mn-lt"/>
                      </a:endParaRPr>
                    </a:p>
                  </a:txBody>
                  <a:tcPr/>
                </a:tc>
                <a:tc>
                  <a:txBody>
                    <a:bodyPr/>
                    <a:lstStyle/>
                    <a:p>
                      <a:pPr lvl="0" algn="r">
                        <a:buNone/>
                      </a:pPr>
                      <a:r>
                        <a:rPr lang="en-US" sz="1800" b="0" i="0" u="none" strike="noStrike" dirty="0">
                          <a:solidFill>
                            <a:srgbClr val="000000"/>
                          </a:solidFill>
                          <a:effectLst/>
                          <a:latin typeface="+mn-lt"/>
                        </a:rPr>
                        <a:t>($19,184)</a:t>
                      </a:r>
                    </a:p>
                  </a:txBody>
                  <a:tcPr marL="9525" marR="9525" marT="9525" marB="0" anchor="b">
                    <a:lnB w="12700" cap="flat" cmpd="sng" algn="ctr">
                      <a:solidFill>
                        <a:schemeClr val="tx1"/>
                      </a:solidFill>
                      <a:prstDash val="solid"/>
                      <a:round/>
                      <a:headEnd type="none" w="med" len="med"/>
                      <a:tailEnd type="none" w="med" len="med"/>
                    </a:lnB>
                  </a:tcPr>
                </a:tc>
                <a:tc>
                  <a:txBody>
                    <a:bodyPr/>
                    <a:lstStyle/>
                    <a:p>
                      <a:pPr algn="r" fontAlgn="b"/>
                      <a:endParaRPr lang="en-US" sz="1800" b="0" i="0" u="none" strike="noStrike" dirty="0">
                        <a:solidFill>
                          <a:srgbClr val="133156"/>
                        </a:solidFill>
                        <a:effectLst/>
                        <a:latin typeface="+mn-lt"/>
                      </a:endParaRPr>
                    </a:p>
                  </a:txBody>
                  <a:tcPr marL="9525" marR="9525" marT="9525" marB="0" anchor="b">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lvl="0" algn="r">
                        <a:lnSpc>
                          <a:spcPct val="100000"/>
                        </a:lnSpc>
                        <a:spcBef>
                          <a:spcPts val="0"/>
                        </a:spcBef>
                        <a:spcAft>
                          <a:spcPts val="0"/>
                        </a:spcAft>
                        <a:buNone/>
                      </a:pPr>
                      <a:r>
                        <a:rPr lang="en-US" sz="1800" b="0" i="0" u="none" strike="noStrike" noProof="0" dirty="0">
                          <a:solidFill>
                            <a:srgbClr val="000000"/>
                          </a:solidFill>
                          <a:effectLst/>
                        </a:rPr>
                        <a:t>($22,455)</a:t>
                      </a:r>
                      <a:endParaRPr lang="en-US" noProof="0" dirty="0"/>
                    </a:p>
                  </a:txBody>
                  <a:tcPr marL="9525" marR="9525" marT="9525" marB="0" anchor="b">
                    <a:lnL>
                      <a:noFill/>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70840">
                <a:tc>
                  <a:txBody>
                    <a:bodyPr/>
                    <a:lstStyle/>
                    <a:p>
                      <a:r>
                        <a:rPr lang="en-US" dirty="0">
                          <a:solidFill>
                            <a:srgbClr val="133156"/>
                          </a:solidFill>
                          <a:latin typeface="+mn-lt"/>
                        </a:rPr>
                        <a:t>Income Before Taxes</a:t>
                      </a:r>
                    </a:p>
                  </a:txBody>
                  <a:tcPr/>
                </a:tc>
                <a:tc>
                  <a:txBody>
                    <a:bodyPr/>
                    <a:lstStyle/>
                    <a:p>
                      <a:pPr lvl="0" algn="r">
                        <a:buNone/>
                      </a:pPr>
                      <a:r>
                        <a:rPr lang="en-US" sz="1800" b="0" i="0" u="none" strike="noStrike" dirty="0">
                          <a:solidFill>
                            <a:srgbClr val="000000"/>
                          </a:solidFill>
                          <a:effectLst/>
                          <a:latin typeface="+mn-lt"/>
                        </a:rPr>
                        <a:t>$3,778</a:t>
                      </a:r>
                    </a:p>
                  </a:txBody>
                  <a:tcPr marL="9525" marR="9525" marT="9525" marB="0" anchor="b">
                    <a:lnT w="12700" cap="flat" cmpd="sng" algn="ctr">
                      <a:solidFill>
                        <a:schemeClr val="tx1"/>
                      </a:solidFill>
                      <a:prstDash val="solid"/>
                      <a:round/>
                      <a:headEnd type="none" w="med" len="med"/>
                      <a:tailEnd type="none" w="med" len="med"/>
                    </a:lnT>
                  </a:tcPr>
                </a:tc>
                <a:tc>
                  <a:txBody>
                    <a:bodyPr/>
                    <a:lstStyle/>
                    <a:p>
                      <a:pPr algn="r" fontAlgn="b"/>
                      <a:endParaRPr lang="en-US" sz="1800" b="0" i="0" u="none" strike="noStrike" dirty="0">
                        <a:solidFill>
                          <a:srgbClr val="133156"/>
                        </a:solidFill>
                        <a:effectLst/>
                        <a:latin typeface="+mn-lt"/>
                      </a:endParaRPr>
                    </a:p>
                  </a:txBody>
                  <a:tcPr marL="9525" marR="9525" marT="9525" marB="0" anchor="b">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lvl="0" algn="r">
                        <a:lnSpc>
                          <a:spcPct val="100000"/>
                        </a:lnSpc>
                        <a:spcBef>
                          <a:spcPts val="0"/>
                        </a:spcBef>
                        <a:spcAft>
                          <a:spcPts val="0"/>
                        </a:spcAft>
                        <a:buNone/>
                      </a:pPr>
                      <a:r>
                        <a:rPr lang="en-US" sz="1800" b="0" i="0" u="none" strike="noStrike" noProof="0" dirty="0">
                          <a:solidFill>
                            <a:srgbClr val="000000"/>
                          </a:solidFill>
                          <a:effectLst/>
                        </a:rPr>
                        <a:t>$2,867</a:t>
                      </a:r>
                      <a:endParaRPr lang="en-US" dirty="0"/>
                    </a:p>
                  </a:txBody>
                  <a:tcPr marL="9525" marR="9525" marT="9525" marB="0" anchor="b">
                    <a:lnL>
                      <a:noFill/>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7"/>
                  </a:ext>
                </a:extLst>
              </a:tr>
              <a:tr h="370840">
                <a:tc>
                  <a:txBody>
                    <a:bodyPr/>
                    <a:lstStyle/>
                    <a:p>
                      <a:r>
                        <a:rPr lang="en-US" dirty="0">
                          <a:solidFill>
                            <a:srgbClr val="133156"/>
                          </a:solidFill>
                          <a:latin typeface="+mn-lt"/>
                        </a:rPr>
                        <a:t>Taxes</a:t>
                      </a:r>
                    </a:p>
                  </a:txBody>
                  <a:tcPr>
                    <a:lnB>
                      <a:noFill/>
                    </a:lnB>
                  </a:tcPr>
                </a:tc>
                <a:tc>
                  <a:txBody>
                    <a:bodyPr/>
                    <a:lstStyle/>
                    <a:p>
                      <a:pPr lvl="0" algn="r">
                        <a:buNone/>
                      </a:pPr>
                      <a:r>
                        <a:rPr lang="en-US" sz="1800" b="0" i="0" u="none" strike="noStrike" dirty="0">
                          <a:solidFill>
                            <a:srgbClr val="000000"/>
                          </a:solidFill>
                          <a:effectLst/>
                          <a:latin typeface="+mn-lt"/>
                        </a:rPr>
                        <a:t>($781)</a:t>
                      </a:r>
                    </a:p>
                  </a:txBody>
                  <a:tcPr marL="9525" marR="9525" marT="9525" marB="0" anchor="b">
                    <a:lnB w="12700" cap="flat" cmpd="sng" algn="ctr">
                      <a:solidFill>
                        <a:schemeClr val="tx1"/>
                      </a:solidFill>
                      <a:prstDash val="solid"/>
                      <a:round/>
                      <a:headEnd type="none" w="med" len="med"/>
                      <a:tailEnd type="none" w="med" len="med"/>
                    </a:lnB>
                  </a:tcPr>
                </a:tc>
                <a:tc>
                  <a:txBody>
                    <a:bodyPr/>
                    <a:lstStyle/>
                    <a:p>
                      <a:pPr algn="r" fontAlgn="b"/>
                      <a:endParaRPr lang="en-US" sz="1800" b="0" i="0" u="none" strike="noStrike" dirty="0">
                        <a:solidFill>
                          <a:srgbClr val="133156"/>
                        </a:solidFill>
                        <a:effectLst/>
                        <a:latin typeface="+mn-lt"/>
                      </a:endParaRPr>
                    </a:p>
                  </a:txBody>
                  <a:tcPr marL="9525" marR="9525" marT="9525" marB="0" anchor="b">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lvl="0" algn="r">
                        <a:lnSpc>
                          <a:spcPct val="100000"/>
                        </a:lnSpc>
                        <a:spcBef>
                          <a:spcPts val="0"/>
                        </a:spcBef>
                        <a:spcAft>
                          <a:spcPts val="0"/>
                        </a:spcAft>
                        <a:buNone/>
                      </a:pPr>
                      <a:r>
                        <a:rPr lang="en-US" sz="1800" b="0" i="0" u="none" strike="noStrike" noProof="0" dirty="0">
                          <a:solidFill>
                            <a:srgbClr val="000000"/>
                          </a:solidFill>
                          <a:effectLst/>
                        </a:rPr>
                        <a:t>$539</a:t>
                      </a:r>
                      <a:endParaRPr lang="en-US" dirty="0"/>
                    </a:p>
                  </a:txBody>
                  <a:tcPr marL="9525" marR="9525" marT="9525" marB="0" anchor="b">
                    <a:lnL>
                      <a:noFill/>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70840">
                <a:tc>
                  <a:txBody>
                    <a:bodyPr/>
                    <a:lstStyle/>
                    <a:p>
                      <a:r>
                        <a:rPr lang="en-US" dirty="0">
                          <a:solidFill>
                            <a:srgbClr val="133156"/>
                          </a:solidFill>
                          <a:latin typeface="+mn-lt"/>
                        </a:rPr>
                        <a:t>Net Income</a:t>
                      </a: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lvl="0" algn="r">
                        <a:buNone/>
                      </a:pPr>
                      <a:r>
                        <a:rPr lang="en-US" sz="1800" b="0" i="0" u="none" strike="noStrike" dirty="0">
                          <a:solidFill>
                            <a:srgbClr val="000000"/>
                          </a:solidFill>
                          <a:effectLst/>
                          <a:latin typeface="+mn-lt"/>
                        </a:rPr>
                        <a:t>$2,997</a:t>
                      </a:r>
                    </a:p>
                  </a:txBody>
                  <a:tcPr marL="9525" marR="9525" marT="9525" marB="0" anchor="b">
                    <a:lnL>
                      <a:noFill/>
                    </a:lnL>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algn="r" fontAlgn="b"/>
                      <a:endParaRPr lang="en-US" sz="1800" b="0" i="0" u="none" strike="noStrike" dirty="0">
                        <a:solidFill>
                          <a:srgbClr val="133156"/>
                        </a:solidFill>
                        <a:effectLst/>
                        <a:latin typeface="+mn-lt"/>
                      </a:endParaRPr>
                    </a:p>
                  </a:txBody>
                  <a:tcPr marL="9525" marR="9525" marT="9525" marB="0" anchor="b">
                    <a:lnR>
                      <a:noFill/>
                    </a:lnR>
                    <a:lnT w="127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lvl="0" algn="r">
                        <a:lnSpc>
                          <a:spcPct val="100000"/>
                        </a:lnSpc>
                        <a:spcBef>
                          <a:spcPts val="0"/>
                        </a:spcBef>
                        <a:spcAft>
                          <a:spcPts val="0"/>
                        </a:spcAft>
                        <a:buNone/>
                      </a:pPr>
                      <a:r>
                        <a:rPr lang="en-US" sz="1800" b="0" i="0" u="none" strike="noStrike" noProof="0" dirty="0">
                          <a:solidFill>
                            <a:srgbClr val="000000"/>
                          </a:solidFill>
                          <a:effectLst/>
                        </a:rPr>
                        <a:t>$3,406</a:t>
                      </a:r>
                      <a:endParaRPr lang="en-US" dirty="0"/>
                    </a:p>
                  </a:txBody>
                  <a:tcPr marL="9525" marR="9525" marT="9525" marB="0" anchor="b">
                    <a:lnL>
                      <a:noFill/>
                    </a:lnL>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687785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A0BC8E4-6882-6243-9021-D46F210538A6}"/>
              </a:ext>
            </a:extLst>
          </p:cNvPr>
          <p:cNvPicPr>
            <a:picLocks noChangeAspect="1"/>
          </p:cNvPicPr>
          <p:nvPr/>
        </p:nvPicPr>
        <p:blipFill>
          <a:blip r:embed="rId2"/>
          <a:srcRect/>
          <a:stretch/>
        </p:blipFill>
        <p:spPr>
          <a:xfrm>
            <a:off x="0" y="0"/>
            <a:ext cx="12192000" cy="6858000"/>
          </a:xfrm>
          <a:prstGeom prst="rect">
            <a:avLst/>
          </a:prstGeom>
        </p:spPr>
      </p:pic>
      <p:sp>
        <p:nvSpPr>
          <p:cNvPr id="7" name="Subtitle 2">
            <a:extLst>
              <a:ext uri="{FF2B5EF4-FFF2-40B4-BE49-F238E27FC236}">
                <a16:creationId xmlns:a16="http://schemas.microsoft.com/office/drawing/2014/main" id="{387203EF-7B37-864E-9F2A-224AC360CE01}"/>
              </a:ext>
            </a:extLst>
          </p:cNvPr>
          <p:cNvSpPr txBox="1">
            <a:spLocks/>
          </p:cNvSpPr>
          <p:nvPr/>
        </p:nvSpPr>
        <p:spPr>
          <a:xfrm>
            <a:off x="337225" y="615647"/>
            <a:ext cx="5548009" cy="74622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a:solidFill>
                <a:srgbClr val="0070C0"/>
              </a:solidFill>
            </a:endParaRPr>
          </a:p>
        </p:txBody>
      </p:sp>
      <p:sp>
        <p:nvSpPr>
          <p:cNvPr id="6" name="Title 1">
            <a:extLst>
              <a:ext uri="{FF2B5EF4-FFF2-40B4-BE49-F238E27FC236}">
                <a16:creationId xmlns:a16="http://schemas.microsoft.com/office/drawing/2014/main" id="{05C87A3E-45AE-1448-B46B-C4330E9EA3EB}"/>
              </a:ext>
            </a:extLst>
          </p:cNvPr>
          <p:cNvSpPr txBox="1">
            <a:spLocks/>
          </p:cNvSpPr>
          <p:nvPr/>
        </p:nvSpPr>
        <p:spPr>
          <a:xfrm>
            <a:off x="1721432" y="481554"/>
            <a:ext cx="7886700" cy="1082674"/>
          </a:xfrm>
          <a:prstGeom prst="rect">
            <a:avLst/>
          </a:prstGeom>
        </p:spPr>
        <p:txBody>
          <a:bodyPr vert="horz" lIns="91440" tIns="45720" rIns="91440" bIns="45720" rtlCol="0" anchor="b">
            <a:normAutofit fontScale="8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solidFill>
                  <a:srgbClr val="008CD1"/>
                </a:solidFill>
                <a:latin typeface="+mn-lt"/>
              </a:rPr>
              <a:t>Q3 Financial Highlights YTD – </a:t>
            </a:r>
            <a:r>
              <a:rPr lang="en-US" sz="4800" b="1" dirty="0">
                <a:solidFill>
                  <a:srgbClr val="008CD1"/>
                </a:solidFill>
                <a:latin typeface="+mn-lt"/>
              </a:rPr>
              <a:t>Income Statement </a:t>
            </a:r>
            <a:r>
              <a:rPr lang="en-US" sz="3600" dirty="0">
                <a:solidFill>
                  <a:srgbClr val="008CD1"/>
                </a:solidFill>
                <a:latin typeface="+mn-lt"/>
              </a:rPr>
              <a:t>(000’s)</a:t>
            </a:r>
            <a:endParaRPr lang="en-US" dirty="0">
              <a:solidFill>
                <a:srgbClr val="008CD1"/>
              </a:solidFill>
              <a:latin typeface="+mn-lt"/>
            </a:endParaRPr>
          </a:p>
        </p:txBody>
      </p:sp>
      <p:graphicFrame>
        <p:nvGraphicFramePr>
          <p:cNvPr id="8" name="Content Placeholder 4">
            <a:extLst>
              <a:ext uri="{FF2B5EF4-FFF2-40B4-BE49-F238E27FC236}">
                <a16:creationId xmlns:a16="http://schemas.microsoft.com/office/drawing/2014/main" id="{54C95927-9050-0C4A-9D30-2858C76FAE63}"/>
              </a:ext>
            </a:extLst>
          </p:cNvPr>
          <p:cNvGraphicFramePr>
            <a:graphicFrameLocks/>
          </p:cNvGraphicFramePr>
          <p:nvPr>
            <p:extLst>
              <p:ext uri="{D42A27DB-BD31-4B8C-83A1-F6EECF244321}">
                <p14:modId xmlns:p14="http://schemas.microsoft.com/office/powerpoint/2010/main" val="2850877376"/>
              </p:ext>
            </p:extLst>
          </p:nvPr>
        </p:nvGraphicFramePr>
        <p:xfrm>
          <a:off x="1802932" y="1766583"/>
          <a:ext cx="7805200" cy="3708400"/>
        </p:xfrm>
        <a:graphic>
          <a:graphicData uri="http://schemas.openxmlformats.org/drawingml/2006/table">
            <a:tbl>
              <a:tblPr firstRow="1" firstCol="1">
                <a:tableStyleId>{0E3FDE45-AF77-4B5C-9715-49D594BDF05E}</a:tableStyleId>
              </a:tblPr>
              <a:tblGrid>
                <a:gridCol w="3712614">
                  <a:extLst>
                    <a:ext uri="{9D8B030D-6E8A-4147-A177-3AD203B41FA5}">
                      <a16:colId xmlns:a16="http://schemas.microsoft.com/office/drawing/2014/main" val="20000"/>
                    </a:ext>
                  </a:extLst>
                </a:gridCol>
                <a:gridCol w="1609344">
                  <a:extLst>
                    <a:ext uri="{9D8B030D-6E8A-4147-A177-3AD203B41FA5}">
                      <a16:colId xmlns:a16="http://schemas.microsoft.com/office/drawing/2014/main" val="20001"/>
                    </a:ext>
                  </a:extLst>
                </a:gridCol>
                <a:gridCol w="872893">
                  <a:extLst>
                    <a:ext uri="{9D8B030D-6E8A-4147-A177-3AD203B41FA5}">
                      <a16:colId xmlns:a16="http://schemas.microsoft.com/office/drawing/2014/main" val="20002"/>
                    </a:ext>
                  </a:extLst>
                </a:gridCol>
                <a:gridCol w="1610349">
                  <a:extLst>
                    <a:ext uri="{9D8B030D-6E8A-4147-A177-3AD203B41FA5}">
                      <a16:colId xmlns:a16="http://schemas.microsoft.com/office/drawing/2014/main" val="20003"/>
                    </a:ext>
                  </a:extLst>
                </a:gridCol>
              </a:tblGrid>
              <a:tr h="370840">
                <a:tc>
                  <a:txBody>
                    <a:bodyPr/>
                    <a:lstStyle/>
                    <a:p>
                      <a:pPr defTabSz="914400">
                        <a:tabLst/>
                        <a:defRPr/>
                      </a:pPr>
                      <a:endParaRPr lang="en-US">
                        <a:solidFill>
                          <a:srgbClr val="133156"/>
                        </a:solidFill>
                        <a:latin typeface="+mn-lt"/>
                      </a:endParaRP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baseline="0">
                          <a:solidFill>
                            <a:srgbClr val="133156"/>
                          </a:solidFill>
                          <a:latin typeface="+mn-lt"/>
                        </a:rPr>
                        <a:t> </a:t>
                      </a:r>
                      <a:r>
                        <a:rPr lang="en-US">
                          <a:solidFill>
                            <a:srgbClr val="133156"/>
                          </a:solidFill>
                          <a:latin typeface="+mn-lt"/>
                        </a:rPr>
                        <a:t>2023</a:t>
                      </a:r>
                    </a:p>
                  </a:txBody>
                  <a:tcPr>
                    <a:lnL>
                      <a:noFill/>
                    </a:lnL>
                    <a:lnR>
                      <a:noFill/>
                    </a:lnR>
                    <a:lnT w="12700" cap="flat" cmpd="sng" algn="ctr">
                      <a:noFill/>
                      <a:prstDash val="solid"/>
                      <a:round/>
                      <a:headEnd type="none" w="med" len="med"/>
                      <a:tailEnd type="none" w="med" len="med"/>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a:solidFill>
                          <a:srgbClr val="133156"/>
                        </a:solidFill>
                        <a:latin typeface="+mn-lt"/>
                      </a:endParaRPr>
                    </a:p>
                  </a:txBody>
                  <a:tcP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a:solidFill>
                            <a:srgbClr val="133156"/>
                          </a:solidFill>
                          <a:latin typeface="+mn-lt"/>
                        </a:rPr>
                        <a:t>2024</a:t>
                      </a:r>
                    </a:p>
                  </a:txBody>
                  <a:tcPr>
                    <a:lnL>
                      <a:noFill/>
                    </a:lnL>
                    <a:lnR>
                      <a:noFill/>
                    </a:lnR>
                    <a:lnT w="12700" cap="flat" cmpd="sng" algn="ctr">
                      <a:noFill/>
                      <a:prstDash val="solid"/>
                      <a:round/>
                      <a:headEnd type="none" w="med" len="med"/>
                      <a:tailEnd type="none" w="med" len="med"/>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r>
                        <a:rPr lang="en-US">
                          <a:solidFill>
                            <a:srgbClr val="133156"/>
                          </a:solidFill>
                          <a:latin typeface="+mn-lt"/>
                        </a:rPr>
                        <a:t>Interest</a:t>
                      </a:r>
                      <a:r>
                        <a:rPr lang="en-US" baseline="0">
                          <a:solidFill>
                            <a:srgbClr val="133156"/>
                          </a:solidFill>
                          <a:latin typeface="+mn-lt"/>
                        </a:rPr>
                        <a:t> Income</a:t>
                      </a:r>
                      <a:endParaRPr lang="en-US">
                        <a:solidFill>
                          <a:srgbClr val="133156"/>
                        </a:solidFill>
                        <a:latin typeface="+mn-lt"/>
                      </a:endParaRPr>
                    </a:p>
                  </a:txBody>
                  <a:tcPr>
                    <a:lnT w="12700" cap="flat" cmpd="sng" algn="ctr">
                      <a:noFill/>
                      <a:prstDash val="solid"/>
                      <a:round/>
                      <a:headEnd type="none" w="med" len="med"/>
                      <a:tailEnd type="none" w="med" len="med"/>
                    </a:lnT>
                  </a:tcPr>
                </a:tc>
                <a:tc>
                  <a:txBody>
                    <a:bodyPr/>
                    <a:lstStyle/>
                    <a:p>
                      <a:pPr lvl="0" algn="r">
                        <a:buNone/>
                      </a:pPr>
                      <a:r>
                        <a:rPr lang="en-US" sz="1800" b="0" i="0" u="none" strike="noStrike" dirty="0">
                          <a:solidFill>
                            <a:srgbClr val="000000"/>
                          </a:solidFill>
                          <a:effectLst/>
                          <a:latin typeface="+mn-lt"/>
                        </a:rPr>
                        <a:t> $79,205</a:t>
                      </a:r>
                    </a:p>
                  </a:txBody>
                  <a:tcPr marL="9525" marR="9525" marT="9525" marB="0" anchor="b">
                    <a:lnT w="57150" cap="flat" cmpd="sng" algn="ctr">
                      <a:solidFill>
                        <a:schemeClr val="tx1"/>
                      </a:solidFill>
                      <a:prstDash val="solid"/>
                      <a:round/>
                      <a:headEnd type="none" w="med" len="med"/>
                      <a:tailEnd type="none" w="med" len="med"/>
                    </a:lnT>
                  </a:tcPr>
                </a:tc>
                <a:tc>
                  <a:txBody>
                    <a:bodyPr/>
                    <a:lstStyle/>
                    <a:p>
                      <a:pPr algn="r" fontAlgn="b"/>
                      <a:endParaRPr lang="en-US" sz="1800" b="0" i="0" u="none" strike="noStrike">
                        <a:solidFill>
                          <a:srgbClr val="133156"/>
                        </a:solidFill>
                        <a:effectLst/>
                        <a:latin typeface="+mn-lt"/>
                      </a:endParaRPr>
                    </a:p>
                  </a:txBody>
                  <a:tcPr marL="9525" marR="9525" marT="9525" marB="0" anchor="b">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lvl="0" algn="r">
                        <a:lnSpc>
                          <a:spcPct val="100000"/>
                        </a:lnSpc>
                        <a:spcBef>
                          <a:spcPts val="0"/>
                        </a:spcBef>
                        <a:spcAft>
                          <a:spcPts val="0"/>
                        </a:spcAft>
                        <a:buNone/>
                      </a:pPr>
                      <a:r>
                        <a:rPr lang="en-US" sz="1800" b="0" i="0" u="none" strike="noStrike" noProof="0" dirty="0">
                          <a:solidFill>
                            <a:srgbClr val="000000"/>
                          </a:solidFill>
                          <a:effectLst/>
                        </a:rPr>
                        <a:t>$98,243 </a:t>
                      </a:r>
                      <a:endParaRPr lang="en-US" dirty="0"/>
                    </a:p>
                  </a:txBody>
                  <a:tcPr marL="9525" marR="9525" marT="9525" marB="0" anchor="b">
                    <a:lnL>
                      <a:noFill/>
                    </a:lnL>
                    <a:lnT w="5715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370840">
                <a:tc>
                  <a:txBody>
                    <a:bodyPr/>
                    <a:lstStyle/>
                    <a:p>
                      <a:r>
                        <a:rPr lang="en-US">
                          <a:solidFill>
                            <a:srgbClr val="133156"/>
                          </a:solidFill>
                          <a:latin typeface="+mn-lt"/>
                        </a:rPr>
                        <a:t>Interest Expense</a:t>
                      </a:r>
                    </a:p>
                  </a:txBody>
                  <a:tcPr/>
                </a:tc>
                <a:tc>
                  <a:txBody>
                    <a:bodyPr/>
                    <a:lstStyle/>
                    <a:p>
                      <a:pPr lvl="0" algn="r">
                        <a:buNone/>
                      </a:pPr>
                      <a:r>
                        <a:rPr lang="en-US" sz="1800" b="0" i="0" u="none" strike="noStrike" dirty="0">
                          <a:solidFill>
                            <a:srgbClr val="000000"/>
                          </a:solidFill>
                          <a:effectLst/>
                          <a:latin typeface="+mn-lt"/>
                        </a:rPr>
                        <a:t> ($18,979)</a:t>
                      </a:r>
                    </a:p>
                  </a:txBody>
                  <a:tcPr marL="9525" marR="9525" marT="9525" marB="0" anchor="b">
                    <a:lnB w="12700" cap="flat" cmpd="sng" algn="ctr">
                      <a:solidFill>
                        <a:schemeClr val="tx1"/>
                      </a:solidFill>
                      <a:prstDash val="solid"/>
                      <a:round/>
                      <a:headEnd type="none" w="med" len="med"/>
                      <a:tailEnd type="none" w="med" len="med"/>
                    </a:lnB>
                  </a:tcPr>
                </a:tc>
                <a:tc>
                  <a:txBody>
                    <a:bodyPr/>
                    <a:lstStyle/>
                    <a:p>
                      <a:pPr algn="r" fontAlgn="b"/>
                      <a:endParaRPr lang="en-US" sz="1800" b="0" i="0" u="none" strike="noStrike">
                        <a:solidFill>
                          <a:srgbClr val="133156"/>
                        </a:solidFill>
                        <a:effectLst/>
                        <a:latin typeface="+mn-lt"/>
                      </a:endParaRPr>
                    </a:p>
                  </a:txBody>
                  <a:tcPr marL="9525" marR="9525" marT="9525" marB="0" anchor="b">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lvl="0" algn="r">
                        <a:lnSpc>
                          <a:spcPct val="100000"/>
                        </a:lnSpc>
                        <a:spcBef>
                          <a:spcPts val="0"/>
                        </a:spcBef>
                        <a:spcAft>
                          <a:spcPts val="0"/>
                        </a:spcAft>
                        <a:buNone/>
                      </a:pPr>
                      <a:r>
                        <a:rPr lang="en-US" sz="1800" b="0" i="0" u="none" strike="noStrike" noProof="0" dirty="0">
                          <a:solidFill>
                            <a:srgbClr val="000000"/>
                          </a:solidFill>
                          <a:effectLst/>
                        </a:rPr>
                        <a:t>($34,734)</a:t>
                      </a:r>
                      <a:endParaRPr lang="en-US" noProof="0" dirty="0"/>
                    </a:p>
                  </a:txBody>
                  <a:tcPr marL="9525" marR="9525" marT="9525" marB="0" anchor="b">
                    <a:lnL>
                      <a:noFill/>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r>
                        <a:rPr lang="en-US">
                          <a:solidFill>
                            <a:srgbClr val="133156"/>
                          </a:solidFill>
                          <a:latin typeface="+mn-lt"/>
                        </a:rPr>
                        <a:t>Net Interest Revenue</a:t>
                      </a:r>
                    </a:p>
                  </a:txBody>
                  <a:tcPr/>
                </a:tc>
                <a:tc>
                  <a:txBody>
                    <a:bodyPr/>
                    <a:lstStyle/>
                    <a:p>
                      <a:pPr lvl="0" algn="r">
                        <a:buNone/>
                      </a:pPr>
                      <a:r>
                        <a:rPr lang="en-US" sz="1800" b="0" i="0" u="none" strike="noStrike" dirty="0">
                          <a:solidFill>
                            <a:srgbClr val="000000"/>
                          </a:solidFill>
                          <a:effectLst/>
                          <a:latin typeface="+mn-lt"/>
                        </a:rPr>
                        <a:t> $60,226</a:t>
                      </a:r>
                    </a:p>
                  </a:txBody>
                  <a:tcPr marL="9525" marR="9525" marT="9525" marB="0" anchor="b">
                    <a:lnT w="12700" cap="flat" cmpd="sng" algn="ctr">
                      <a:solidFill>
                        <a:schemeClr val="tx1"/>
                      </a:solidFill>
                      <a:prstDash val="solid"/>
                      <a:round/>
                      <a:headEnd type="none" w="med" len="med"/>
                      <a:tailEnd type="none" w="med" len="med"/>
                    </a:lnT>
                  </a:tcPr>
                </a:tc>
                <a:tc>
                  <a:txBody>
                    <a:bodyPr/>
                    <a:lstStyle/>
                    <a:p>
                      <a:pPr algn="r" fontAlgn="b"/>
                      <a:endParaRPr lang="en-US" sz="1800" b="0" i="0" u="none" strike="noStrike">
                        <a:solidFill>
                          <a:srgbClr val="133156"/>
                        </a:solidFill>
                        <a:effectLst/>
                        <a:latin typeface="+mn-lt"/>
                      </a:endParaRPr>
                    </a:p>
                  </a:txBody>
                  <a:tcPr marL="9525" marR="9525" marT="9525" marB="0" anchor="b">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lvl="0" algn="r">
                        <a:lnSpc>
                          <a:spcPct val="100000"/>
                        </a:lnSpc>
                        <a:spcBef>
                          <a:spcPts val="0"/>
                        </a:spcBef>
                        <a:spcAft>
                          <a:spcPts val="0"/>
                        </a:spcAft>
                        <a:buNone/>
                      </a:pPr>
                      <a:r>
                        <a:rPr lang="en-US" sz="1800" b="0" i="0" u="none" strike="noStrike" noProof="0" dirty="0">
                          <a:solidFill>
                            <a:srgbClr val="000000"/>
                          </a:solidFill>
                          <a:effectLst/>
                        </a:rPr>
                        <a:t>$63,509 </a:t>
                      </a:r>
                      <a:endParaRPr lang="en-US" dirty="0"/>
                    </a:p>
                  </a:txBody>
                  <a:tcPr marL="9525" marR="9525" marT="9525" marB="0" anchor="b">
                    <a:lnL>
                      <a:noFill/>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3"/>
                  </a:ext>
                </a:extLst>
              </a:tr>
              <a:tr h="370840">
                <a:tc>
                  <a:txBody>
                    <a:bodyPr/>
                    <a:lstStyle/>
                    <a:p>
                      <a:r>
                        <a:rPr lang="en-US">
                          <a:solidFill>
                            <a:srgbClr val="133156"/>
                          </a:solidFill>
                          <a:latin typeface="+mn-lt"/>
                        </a:rPr>
                        <a:t>PLLL</a:t>
                      </a:r>
                    </a:p>
                  </a:txBody>
                  <a:tcPr/>
                </a:tc>
                <a:tc>
                  <a:txBody>
                    <a:bodyPr/>
                    <a:lstStyle/>
                    <a:p>
                      <a:pPr lvl="0" algn="r">
                        <a:buNone/>
                      </a:pPr>
                      <a:r>
                        <a:rPr lang="en-US" sz="1800" b="0" i="0" u="none" strike="noStrike" dirty="0">
                          <a:solidFill>
                            <a:srgbClr val="000000"/>
                          </a:solidFill>
                          <a:effectLst/>
                          <a:latin typeface="+mn-lt"/>
                        </a:rPr>
                        <a:t>($900)</a:t>
                      </a:r>
                    </a:p>
                  </a:txBody>
                  <a:tcPr marL="9525" marR="9525" marT="9525" marB="0" anchor="b"/>
                </a:tc>
                <a:tc>
                  <a:txBody>
                    <a:bodyPr/>
                    <a:lstStyle/>
                    <a:p>
                      <a:pPr algn="r" fontAlgn="b"/>
                      <a:endParaRPr lang="en-US" sz="1800" b="0" i="0" u="none" strike="noStrike">
                        <a:solidFill>
                          <a:srgbClr val="133156"/>
                        </a:solidFill>
                        <a:effectLst/>
                        <a:latin typeface="+mn-lt"/>
                      </a:endParaRPr>
                    </a:p>
                  </a:txBody>
                  <a:tcPr marL="9525" marR="9525" marT="9525" marB="0" anchor="b">
                    <a:lnR>
                      <a:noFill/>
                    </a:lnR>
                    <a:lnT>
                      <a:noFill/>
                    </a:lnT>
                    <a:lnB>
                      <a:noFill/>
                    </a:lnB>
                    <a:lnTlToBr w="12700" cmpd="sng">
                      <a:noFill/>
                      <a:prstDash val="solid"/>
                    </a:lnTlToBr>
                    <a:lnBlToTr w="12700" cmpd="sng">
                      <a:noFill/>
                      <a:prstDash val="solid"/>
                    </a:lnBlToTr>
                  </a:tcPr>
                </a:tc>
                <a:tc>
                  <a:txBody>
                    <a:bodyPr/>
                    <a:lstStyle/>
                    <a:p>
                      <a:pPr lvl="0" algn="r">
                        <a:lnSpc>
                          <a:spcPct val="100000"/>
                        </a:lnSpc>
                        <a:spcBef>
                          <a:spcPts val="0"/>
                        </a:spcBef>
                        <a:spcAft>
                          <a:spcPts val="0"/>
                        </a:spcAft>
                        <a:buNone/>
                      </a:pPr>
                      <a:r>
                        <a:rPr lang="en-US" sz="1800" b="0" i="0" u="none" strike="noStrike" noProof="0" dirty="0">
                          <a:solidFill>
                            <a:srgbClr val="000000"/>
                          </a:solidFill>
                          <a:effectLst/>
                        </a:rPr>
                        <a:t>($650)</a:t>
                      </a:r>
                      <a:endParaRPr lang="en-US" noProof="0" dirty="0"/>
                    </a:p>
                  </a:txBody>
                  <a:tcPr marL="9525" marR="9525" marT="9525" marB="0" anchor="b">
                    <a:lnL>
                      <a:noFill/>
                    </a:lnL>
                  </a:tcPr>
                </a:tc>
                <a:extLst>
                  <a:ext uri="{0D108BD9-81ED-4DB2-BD59-A6C34878D82A}">
                    <a16:rowId xmlns:a16="http://schemas.microsoft.com/office/drawing/2014/main" val="10004"/>
                  </a:ext>
                </a:extLst>
              </a:tr>
              <a:tr h="370840">
                <a:tc>
                  <a:txBody>
                    <a:bodyPr/>
                    <a:lstStyle/>
                    <a:p>
                      <a:r>
                        <a:rPr lang="en-US">
                          <a:solidFill>
                            <a:srgbClr val="133156"/>
                          </a:solidFill>
                          <a:latin typeface="+mn-lt"/>
                        </a:rPr>
                        <a:t>Non</a:t>
                      </a:r>
                      <a:r>
                        <a:rPr lang="en-US" baseline="0">
                          <a:solidFill>
                            <a:srgbClr val="133156"/>
                          </a:solidFill>
                          <a:latin typeface="+mn-lt"/>
                        </a:rPr>
                        <a:t> Interest Income</a:t>
                      </a:r>
                      <a:endParaRPr lang="en-US">
                        <a:solidFill>
                          <a:srgbClr val="133156"/>
                        </a:solidFill>
                        <a:latin typeface="+mn-lt"/>
                      </a:endParaRPr>
                    </a:p>
                  </a:txBody>
                  <a:tcPr/>
                </a:tc>
                <a:tc>
                  <a:txBody>
                    <a:bodyPr/>
                    <a:lstStyle/>
                    <a:p>
                      <a:pPr lvl="0" algn="r">
                        <a:buNone/>
                      </a:pPr>
                      <a:r>
                        <a:rPr lang="en-US" sz="1800" b="0" i="0" u="none" strike="noStrike" dirty="0">
                          <a:solidFill>
                            <a:srgbClr val="000000"/>
                          </a:solidFill>
                          <a:effectLst/>
                          <a:latin typeface="+mn-lt"/>
                        </a:rPr>
                        <a:t> $10,162</a:t>
                      </a:r>
                    </a:p>
                  </a:txBody>
                  <a:tcPr marL="9525" marR="9525" marT="9525" marB="0" anchor="b"/>
                </a:tc>
                <a:tc>
                  <a:txBody>
                    <a:bodyPr/>
                    <a:lstStyle/>
                    <a:p>
                      <a:pPr algn="r" fontAlgn="b"/>
                      <a:endParaRPr lang="en-US" sz="1800" b="0" i="0" u="none" strike="noStrike">
                        <a:solidFill>
                          <a:srgbClr val="133156"/>
                        </a:solidFill>
                        <a:effectLst/>
                        <a:latin typeface="+mn-lt"/>
                      </a:endParaRPr>
                    </a:p>
                  </a:txBody>
                  <a:tcPr marL="9525" marR="9525" marT="9525" marB="0" anchor="b">
                    <a:lnR>
                      <a:noFill/>
                    </a:lnR>
                    <a:lnT>
                      <a:noFill/>
                    </a:lnT>
                    <a:lnB>
                      <a:noFill/>
                    </a:lnB>
                    <a:lnTlToBr w="12700" cmpd="sng">
                      <a:noFill/>
                      <a:prstDash val="solid"/>
                    </a:lnTlToBr>
                    <a:lnBlToTr w="12700" cmpd="sng">
                      <a:noFill/>
                      <a:prstDash val="solid"/>
                    </a:lnBlToTr>
                  </a:tcPr>
                </a:tc>
                <a:tc>
                  <a:txBody>
                    <a:bodyPr/>
                    <a:lstStyle/>
                    <a:p>
                      <a:pPr lvl="0" algn="r">
                        <a:lnSpc>
                          <a:spcPct val="100000"/>
                        </a:lnSpc>
                        <a:spcBef>
                          <a:spcPts val="0"/>
                        </a:spcBef>
                        <a:spcAft>
                          <a:spcPts val="0"/>
                        </a:spcAft>
                        <a:buNone/>
                      </a:pPr>
                      <a:r>
                        <a:rPr lang="en-US" sz="1800" b="0" i="0" u="none" strike="noStrike" noProof="0" dirty="0">
                          <a:solidFill>
                            <a:srgbClr val="000000"/>
                          </a:solidFill>
                          <a:effectLst/>
                        </a:rPr>
                        <a:t>$10,443 </a:t>
                      </a:r>
                      <a:endParaRPr lang="en-US" dirty="0"/>
                    </a:p>
                  </a:txBody>
                  <a:tcPr marL="9525" marR="9525" marT="9525" marB="0" anchor="b">
                    <a:lnL>
                      <a:noFill/>
                    </a:lnL>
                  </a:tcPr>
                </a:tc>
                <a:extLst>
                  <a:ext uri="{0D108BD9-81ED-4DB2-BD59-A6C34878D82A}">
                    <a16:rowId xmlns:a16="http://schemas.microsoft.com/office/drawing/2014/main" val="10005"/>
                  </a:ext>
                </a:extLst>
              </a:tr>
              <a:tr h="370840">
                <a:tc>
                  <a:txBody>
                    <a:bodyPr/>
                    <a:lstStyle/>
                    <a:p>
                      <a:r>
                        <a:rPr lang="en-US">
                          <a:solidFill>
                            <a:srgbClr val="133156"/>
                          </a:solidFill>
                          <a:latin typeface="+mn-lt"/>
                        </a:rPr>
                        <a:t>Non</a:t>
                      </a:r>
                      <a:r>
                        <a:rPr lang="en-US" baseline="0">
                          <a:solidFill>
                            <a:srgbClr val="133156"/>
                          </a:solidFill>
                          <a:latin typeface="+mn-lt"/>
                        </a:rPr>
                        <a:t> Interest Expense</a:t>
                      </a:r>
                      <a:endParaRPr lang="en-US">
                        <a:solidFill>
                          <a:srgbClr val="133156"/>
                        </a:solidFill>
                        <a:latin typeface="+mn-lt"/>
                      </a:endParaRPr>
                    </a:p>
                  </a:txBody>
                  <a:tcPr/>
                </a:tc>
                <a:tc>
                  <a:txBody>
                    <a:bodyPr/>
                    <a:lstStyle/>
                    <a:p>
                      <a:pPr lvl="0" algn="r">
                        <a:buNone/>
                      </a:pPr>
                      <a:r>
                        <a:rPr lang="en-US" sz="1800" b="0" i="0" u="none" strike="noStrike" dirty="0">
                          <a:solidFill>
                            <a:srgbClr val="000000"/>
                          </a:solidFill>
                          <a:effectLst/>
                          <a:latin typeface="+mn-lt"/>
                        </a:rPr>
                        <a:t> ($56,652)</a:t>
                      </a:r>
                    </a:p>
                  </a:txBody>
                  <a:tcPr marL="9525" marR="9525" marT="9525" marB="0" anchor="b">
                    <a:lnB w="12700" cap="flat" cmpd="sng" algn="ctr">
                      <a:solidFill>
                        <a:schemeClr val="tx1"/>
                      </a:solidFill>
                      <a:prstDash val="solid"/>
                      <a:round/>
                      <a:headEnd type="none" w="med" len="med"/>
                      <a:tailEnd type="none" w="med" len="med"/>
                    </a:lnB>
                  </a:tcPr>
                </a:tc>
                <a:tc>
                  <a:txBody>
                    <a:bodyPr/>
                    <a:lstStyle/>
                    <a:p>
                      <a:pPr algn="r" fontAlgn="b"/>
                      <a:endParaRPr lang="en-US" sz="1800" b="0" i="0" u="none" strike="noStrike">
                        <a:solidFill>
                          <a:srgbClr val="133156"/>
                        </a:solidFill>
                        <a:effectLst/>
                        <a:latin typeface="+mn-lt"/>
                      </a:endParaRPr>
                    </a:p>
                  </a:txBody>
                  <a:tcPr marL="9525" marR="9525" marT="9525" marB="0" anchor="b">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lvl="0" algn="r">
                        <a:lnSpc>
                          <a:spcPct val="100000"/>
                        </a:lnSpc>
                        <a:spcBef>
                          <a:spcPts val="0"/>
                        </a:spcBef>
                        <a:spcAft>
                          <a:spcPts val="0"/>
                        </a:spcAft>
                        <a:buNone/>
                      </a:pPr>
                      <a:r>
                        <a:rPr lang="en-US" sz="1800" b="0" i="0" u="none" strike="noStrike" noProof="0" dirty="0">
                          <a:solidFill>
                            <a:srgbClr val="000000"/>
                          </a:solidFill>
                          <a:effectLst/>
                        </a:rPr>
                        <a:t>($62,886)</a:t>
                      </a:r>
                      <a:endParaRPr lang="en-US" noProof="0" dirty="0"/>
                    </a:p>
                  </a:txBody>
                  <a:tcPr marL="9525" marR="9525" marT="9525" marB="0" anchor="b">
                    <a:lnL>
                      <a:noFill/>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70840">
                <a:tc>
                  <a:txBody>
                    <a:bodyPr/>
                    <a:lstStyle/>
                    <a:p>
                      <a:r>
                        <a:rPr lang="en-US">
                          <a:solidFill>
                            <a:srgbClr val="133156"/>
                          </a:solidFill>
                          <a:latin typeface="+mn-lt"/>
                        </a:rPr>
                        <a:t>Income Before Taxes</a:t>
                      </a:r>
                    </a:p>
                  </a:txBody>
                  <a:tcPr/>
                </a:tc>
                <a:tc>
                  <a:txBody>
                    <a:bodyPr/>
                    <a:lstStyle/>
                    <a:p>
                      <a:pPr lvl="0" algn="r">
                        <a:buNone/>
                      </a:pPr>
                      <a:r>
                        <a:rPr lang="en-US" sz="1800" b="0" i="0" u="none" strike="noStrike" dirty="0">
                          <a:solidFill>
                            <a:srgbClr val="000000"/>
                          </a:solidFill>
                          <a:effectLst/>
                          <a:latin typeface="+mn-lt"/>
                        </a:rPr>
                        <a:t> $12,836</a:t>
                      </a:r>
                    </a:p>
                  </a:txBody>
                  <a:tcPr marL="9525" marR="9525" marT="9525" marB="0" anchor="b">
                    <a:lnT w="12700" cap="flat" cmpd="sng" algn="ctr">
                      <a:solidFill>
                        <a:schemeClr val="tx1"/>
                      </a:solidFill>
                      <a:prstDash val="solid"/>
                      <a:round/>
                      <a:headEnd type="none" w="med" len="med"/>
                      <a:tailEnd type="none" w="med" len="med"/>
                    </a:lnT>
                  </a:tcPr>
                </a:tc>
                <a:tc>
                  <a:txBody>
                    <a:bodyPr/>
                    <a:lstStyle/>
                    <a:p>
                      <a:pPr algn="r" fontAlgn="b"/>
                      <a:endParaRPr lang="en-US" sz="1800" b="0" i="0" u="none" strike="noStrike" dirty="0">
                        <a:solidFill>
                          <a:srgbClr val="133156"/>
                        </a:solidFill>
                        <a:effectLst/>
                        <a:latin typeface="+mn-lt"/>
                      </a:endParaRPr>
                    </a:p>
                  </a:txBody>
                  <a:tcPr marL="9525" marR="9525" marT="9525" marB="0" anchor="b">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lvl="0" algn="r">
                        <a:lnSpc>
                          <a:spcPct val="100000"/>
                        </a:lnSpc>
                        <a:spcBef>
                          <a:spcPts val="0"/>
                        </a:spcBef>
                        <a:spcAft>
                          <a:spcPts val="0"/>
                        </a:spcAft>
                        <a:buNone/>
                      </a:pPr>
                      <a:r>
                        <a:rPr lang="en-US" sz="1800" b="0" i="0" u="none" strike="noStrike" noProof="0" dirty="0">
                          <a:solidFill>
                            <a:srgbClr val="000000"/>
                          </a:solidFill>
                          <a:effectLst/>
                        </a:rPr>
                        <a:t>$10,416 </a:t>
                      </a:r>
                      <a:endParaRPr lang="en-US" dirty="0"/>
                    </a:p>
                  </a:txBody>
                  <a:tcPr marL="9525" marR="9525" marT="9525" marB="0" anchor="b">
                    <a:lnL>
                      <a:noFill/>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7"/>
                  </a:ext>
                </a:extLst>
              </a:tr>
              <a:tr h="370840">
                <a:tc>
                  <a:txBody>
                    <a:bodyPr/>
                    <a:lstStyle/>
                    <a:p>
                      <a:r>
                        <a:rPr lang="en-US">
                          <a:solidFill>
                            <a:srgbClr val="133156"/>
                          </a:solidFill>
                          <a:latin typeface="+mn-lt"/>
                        </a:rPr>
                        <a:t>Taxes</a:t>
                      </a:r>
                    </a:p>
                  </a:txBody>
                  <a:tcPr>
                    <a:lnB>
                      <a:noFill/>
                    </a:lnB>
                  </a:tcPr>
                </a:tc>
                <a:tc>
                  <a:txBody>
                    <a:bodyPr/>
                    <a:lstStyle/>
                    <a:p>
                      <a:pPr lvl="0" algn="r">
                        <a:buNone/>
                      </a:pPr>
                      <a:r>
                        <a:rPr lang="en-US" sz="1800" b="0" i="0" u="none" strike="noStrike" dirty="0">
                          <a:solidFill>
                            <a:srgbClr val="000000"/>
                          </a:solidFill>
                          <a:effectLst/>
                          <a:latin typeface="+mn-lt"/>
                        </a:rPr>
                        <a:t> ($1,891)</a:t>
                      </a:r>
                    </a:p>
                  </a:txBody>
                  <a:tcPr marL="9525" marR="9525" marT="9525" marB="0" anchor="b">
                    <a:lnB w="12700" cap="flat" cmpd="sng" algn="ctr">
                      <a:solidFill>
                        <a:schemeClr val="tx1"/>
                      </a:solidFill>
                      <a:prstDash val="solid"/>
                      <a:round/>
                      <a:headEnd type="none" w="med" len="med"/>
                      <a:tailEnd type="none" w="med" len="med"/>
                    </a:lnB>
                  </a:tcPr>
                </a:tc>
                <a:tc>
                  <a:txBody>
                    <a:bodyPr/>
                    <a:lstStyle/>
                    <a:p>
                      <a:pPr algn="r" fontAlgn="b"/>
                      <a:endParaRPr lang="en-US" sz="1800" b="0" i="0" u="none" strike="noStrike">
                        <a:solidFill>
                          <a:srgbClr val="133156"/>
                        </a:solidFill>
                        <a:effectLst/>
                        <a:latin typeface="+mn-lt"/>
                      </a:endParaRPr>
                    </a:p>
                  </a:txBody>
                  <a:tcPr marL="9525" marR="9525" marT="9525" marB="0" anchor="b">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lvl="0" algn="r">
                        <a:lnSpc>
                          <a:spcPct val="100000"/>
                        </a:lnSpc>
                        <a:spcBef>
                          <a:spcPts val="0"/>
                        </a:spcBef>
                        <a:spcAft>
                          <a:spcPts val="0"/>
                        </a:spcAft>
                        <a:buNone/>
                      </a:pPr>
                      <a:r>
                        <a:rPr lang="en-US" sz="1800" b="0" i="0" u="none" strike="noStrike" noProof="0" dirty="0">
                          <a:solidFill>
                            <a:srgbClr val="000000"/>
                          </a:solidFill>
                          <a:effectLst/>
                        </a:rPr>
                        <a:t>$54</a:t>
                      </a:r>
                      <a:endParaRPr lang="en-US" noProof="0" dirty="0"/>
                    </a:p>
                  </a:txBody>
                  <a:tcPr marL="9525" marR="9525" marT="9525" marB="0" anchor="b">
                    <a:lnL>
                      <a:noFill/>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70840">
                <a:tc>
                  <a:txBody>
                    <a:bodyPr/>
                    <a:lstStyle/>
                    <a:p>
                      <a:r>
                        <a:rPr lang="en-US">
                          <a:solidFill>
                            <a:srgbClr val="133156"/>
                          </a:solidFill>
                          <a:latin typeface="+mn-lt"/>
                        </a:rPr>
                        <a:t>Net Income</a:t>
                      </a: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lvl="0" algn="r">
                        <a:buNone/>
                      </a:pPr>
                      <a:r>
                        <a:rPr lang="en-US" sz="1800" b="0" i="0" u="none" strike="noStrike" dirty="0">
                          <a:solidFill>
                            <a:srgbClr val="000000"/>
                          </a:solidFill>
                          <a:effectLst/>
                          <a:latin typeface="+mn-lt"/>
                        </a:rPr>
                        <a:t> $10,945</a:t>
                      </a:r>
                    </a:p>
                  </a:txBody>
                  <a:tcPr marL="9525" marR="9525" marT="9525" marB="0" anchor="b">
                    <a:lnL>
                      <a:noFill/>
                    </a:lnL>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algn="r" fontAlgn="b"/>
                      <a:endParaRPr lang="en-US" sz="1800" b="0" i="0" u="none" strike="noStrike" dirty="0">
                        <a:solidFill>
                          <a:srgbClr val="133156"/>
                        </a:solidFill>
                        <a:effectLst/>
                        <a:latin typeface="+mn-lt"/>
                      </a:endParaRPr>
                    </a:p>
                  </a:txBody>
                  <a:tcPr marL="9525" marR="9525" marT="9525" marB="0" anchor="b">
                    <a:lnR>
                      <a:noFill/>
                    </a:lnR>
                    <a:lnT w="127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lvl="0" algn="r">
                        <a:lnSpc>
                          <a:spcPct val="100000"/>
                        </a:lnSpc>
                        <a:spcBef>
                          <a:spcPts val="0"/>
                        </a:spcBef>
                        <a:spcAft>
                          <a:spcPts val="0"/>
                        </a:spcAft>
                        <a:buNone/>
                      </a:pPr>
                      <a:r>
                        <a:rPr lang="en-US" sz="1800" b="0" i="0" u="none" strike="noStrike" noProof="0" dirty="0">
                          <a:solidFill>
                            <a:srgbClr val="000000"/>
                          </a:solidFill>
                          <a:effectLst/>
                        </a:rPr>
                        <a:t>$10,470 </a:t>
                      </a:r>
                      <a:endParaRPr lang="en-US" dirty="0"/>
                    </a:p>
                  </a:txBody>
                  <a:tcPr marL="9525" marR="9525" marT="9525" marB="0" anchor="b">
                    <a:lnL>
                      <a:noFill/>
                    </a:lnL>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2187261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2EB414626D61C47947C6D85CC470A38" ma:contentTypeVersion="13" ma:contentTypeDescription="Create a new document." ma:contentTypeScope="" ma:versionID="9ce93ab6a5a09a7cd8a4697e02c4fc73">
  <xsd:schema xmlns:xsd="http://www.w3.org/2001/XMLSchema" xmlns:xs="http://www.w3.org/2001/XMLSchema" xmlns:p="http://schemas.microsoft.com/office/2006/metadata/properties" xmlns:ns2="da1bf2b1-b616-44fa-ad56-5870e594e311" xmlns:ns3="bdeefd7f-152c-42cd-ac63-d0e4eb99f5c9" targetNamespace="http://schemas.microsoft.com/office/2006/metadata/properties" ma:root="true" ma:fieldsID="e64da0ff40bda381c32d5fe40ff085af" ns2:_="" ns3:_="">
    <xsd:import namespace="da1bf2b1-b616-44fa-ad56-5870e594e311"/>
    <xsd:import namespace="bdeefd7f-152c-42cd-ac63-d0e4eb99f5c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1bf2b1-b616-44fa-ad56-5870e594e3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bb6a8176-7a42-4edf-946b-517a6c45b786"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eefd7f-152c-42cd-ac63-d0e4eb99f5c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2e551cbb-2f7c-438a-8f2f-ab1a33c168ae}" ma:internalName="TaxCatchAll" ma:showField="CatchAllData" ma:web="bdeefd7f-152c-42cd-ac63-d0e4eb99f5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deefd7f-152c-42cd-ac63-d0e4eb99f5c9" xsi:nil="true"/>
    <lcf76f155ced4ddcb4097134ff3c332f xmlns="da1bf2b1-b616-44fa-ad56-5870e594e311">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2D3C5FA-67E6-4588-A6D4-8CF736E1BD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a1bf2b1-b616-44fa-ad56-5870e594e311"/>
    <ds:schemaRef ds:uri="bdeefd7f-152c-42cd-ac63-d0e4eb99f5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A7FD307-3486-4378-A8F5-4F36D97539AF}">
  <ds:schemaRefs>
    <ds:schemaRef ds:uri="http://purl.org/dc/dcmitype/"/>
    <ds:schemaRef ds:uri="bdeefd7f-152c-42cd-ac63-d0e4eb99f5c9"/>
    <ds:schemaRef ds:uri="http://schemas.openxmlformats.org/package/2006/metadata/core-properties"/>
    <ds:schemaRef ds:uri="http://schemas.microsoft.com/office/2006/metadata/properties"/>
    <ds:schemaRef ds:uri="http://purl.org/dc/terms/"/>
    <ds:schemaRef ds:uri="http://schemas.microsoft.com/office/2006/documentManagement/types"/>
    <ds:schemaRef ds:uri="http://schemas.microsoft.com/office/infopath/2007/PartnerControls"/>
    <ds:schemaRef ds:uri="da1bf2b1-b616-44fa-ad56-5870e594e311"/>
    <ds:schemaRef ds:uri="http://www.w3.org/XML/1998/namespace"/>
    <ds:schemaRef ds:uri="http://purl.org/dc/elements/1.1/"/>
  </ds:schemaRefs>
</ds:datastoreItem>
</file>

<file path=customXml/itemProps3.xml><?xml version="1.0" encoding="utf-8"?>
<ds:datastoreItem xmlns:ds="http://schemas.openxmlformats.org/officeDocument/2006/customXml" ds:itemID="{437B7A2D-D3B2-4C51-87B3-24A2763608F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331</TotalTime>
  <Words>1441</Words>
  <Application>Microsoft Office PowerPoint</Application>
  <PresentationFormat>Widescreen</PresentationFormat>
  <Paragraphs>236</Paragraphs>
  <Slides>18</Slides>
  <Notes>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Arial</vt:lpstr>
      <vt:lpstr>Avenir</vt:lpstr>
      <vt:lpstr>Calibri</vt:lpstr>
      <vt:lpstr>Calibri Light</vt:lpstr>
      <vt:lpstr>Glober Bold</vt:lpstr>
      <vt:lpstr>Glober Regular</vt:lpstr>
      <vt:lpstr>Glober SemiBold</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Priscila Hernandez</dc:creator>
  <cp:lastModifiedBy>Nathan Pittman</cp:lastModifiedBy>
  <cp:revision>31</cp:revision>
  <cp:lastPrinted>2022-04-21T13:39:07Z</cp:lastPrinted>
  <dcterms:created xsi:type="dcterms:W3CDTF">2021-09-27T14:47:21Z</dcterms:created>
  <dcterms:modified xsi:type="dcterms:W3CDTF">2024-10-17T13:53:27Z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0x010100E2EB414626D61C47947C6D85CC470A38</vt:lpwstr>
  </property>
  <property fmtid="{D5CDD505-2E9C-101B-9397-08002B2CF9AE}" pid="3" name="MediaServiceImageTags">
    <vt:lpwstr/>
  </property>
</Properties>
</file>